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7" r:id="rId3"/>
    <p:sldId id="276" r:id="rId4"/>
    <p:sldId id="277" r:id="rId5"/>
    <p:sldId id="278" r:id="rId6"/>
    <p:sldId id="279" r:id="rId7"/>
    <p:sldId id="280" r:id="rId8"/>
    <p:sldId id="282" r:id="rId9"/>
    <p:sldId id="281" r:id="rId10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F5D"/>
    <a:srgbClr val="CC0000"/>
    <a:srgbClr val="4C2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Ребенок захотел заниматься именно в этой образовательной организации</c:v>
                </c:pt>
                <c:pt idx="1">
                  <c:v>Образовательная организация расположена близко к дому</c:v>
                </c:pt>
                <c:pt idx="2">
                  <c:v>Занятия в этой образовательной организации для семьи бесплатные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54.9</c:v>
                </c:pt>
                <c:pt idx="1">
                  <c:v>40.6</c:v>
                </c:pt>
                <c:pt idx="2">
                  <c:v>36.200000000000003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3-4B4B-B626-91F60B6748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Ребенок захотел заниматься именно в этой образовательной организации</c:v>
                </c:pt>
                <c:pt idx="1">
                  <c:v>Образовательная организация расположена близко к дому</c:v>
                </c:pt>
                <c:pt idx="2">
                  <c:v>Занятия в этой образовательной организации для семьи бесплатные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52.8</c:v>
                </c:pt>
                <c:pt idx="1">
                  <c:v>39.5</c:v>
                </c:pt>
                <c:pt idx="2">
                  <c:v>38.799999999999997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3-4B4B-B626-91F60B674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34784"/>
        <c:axId val="1501781648"/>
      </c:barChart>
      <c:catAx>
        <c:axId val="16052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01781648"/>
        <c:crosses val="autoZero"/>
        <c:auto val="1"/>
        <c:lblAlgn val="ctr"/>
        <c:lblOffset val="100"/>
        <c:noMultiLvlLbl val="0"/>
      </c:catAx>
      <c:valAx>
        <c:axId val="150178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523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Общение с друзьями и знакомыми, чьи дети занимаются в этой организации или их детьми</c:v>
                </c:pt>
                <c:pt idx="1">
                  <c:v>Общение с педагогами этой образовательной организации </c:v>
                </c:pt>
                <c:pt idx="2">
                  <c:v>Информация, размещенная на сайте «Навигатор дополнительного образования детей Курганской области»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52.7</c:v>
                </c:pt>
                <c:pt idx="1">
                  <c:v>42.3</c:v>
                </c:pt>
                <c:pt idx="2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3-4B4B-B626-91F60B6748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Общение с друзьями и знакомыми, чьи дети занимаются в этой организации или их детьми</c:v>
                </c:pt>
                <c:pt idx="1">
                  <c:v>Общение с педагогами этой образовательной организации </c:v>
                </c:pt>
                <c:pt idx="2">
                  <c:v>Информация, размещенная на сайте «Навигатор дополнительного образования детей Курганской области»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51</c:v>
                </c:pt>
                <c:pt idx="1">
                  <c:v>37.299999999999997</c:v>
                </c:pt>
                <c:pt idx="2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3-4B4B-B626-91F60B674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34784"/>
        <c:axId val="1501781648"/>
      </c:barChart>
      <c:catAx>
        <c:axId val="16052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01781648"/>
        <c:crosses val="autoZero"/>
        <c:auto val="1"/>
        <c:lblAlgn val="ctr"/>
        <c:lblOffset val="100"/>
        <c:noMultiLvlLbl val="0"/>
      </c:catAx>
      <c:valAx>
        <c:axId val="150178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523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одно объединение </c:v>
                </c:pt>
                <c:pt idx="1">
                  <c:v>два объединения </c:v>
                </c:pt>
                <c:pt idx="2">
                  <c:v>три и более объединения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63.2</c:v>
                </c:pt>
                <c:pt idx="1">
                  <c:v>29.9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3-4B4B-B626-91F60B6748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одно объединение </c:v>
                </c:pt>
                <c:pt idx="1">
                  <c:v>два объединения </c:v>
                </c:pt>
                <c:pt idx="2">
                  <c:v>три и более объединения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62.6</c:v>
                </c:pt>
                <c:pt idx="1">
                  <c:v>28.1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3-4B4B-B626-91F60B674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34784"/>
        <c:axId val="1501781648"/>
      </c:barChart>
      <c:catAx>
        <c:axId val="16052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01781648"/>
        <c:crosses val="autoZero"/>
        <c:auto val="1"/>
        <c:lblAlgn val="ctr"/>
        <c:lblOffset val="100"/>
        <c:noMultiLvlLbl val="0"/>
      </c:catAx>
      <c:valAx>
        <c:axId val="150178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523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Хорошие квалифицированные педагоги, мастера своего дела </c:v>
                </c:pt>
                <c:pt idx="1">
                  <c:v>Способности ребенка в этом направлении деятельности </c:v>
                </c:pt>
                <c:pt idx="2">
                  <c:v>Значительные результаты обучающихся этого объединения в той сфере, в которой они занимаются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67.5</c:v>
                </c:pt>
                <c:pt idx="1">
                  <c:v>43.7</c:v>
                </c:pt>
                <c:pt idx="2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3-4B4B-B626-91F60B6748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Хорошие квалифицированные педагоги, мастера своего дела </c:v>
                </c:pt>
                <c:pt idx="1">
                  <c:v>Способности ребенка в этом направлении деятельности </c:v>
                </c:pt>
                <c:pt idx="2">
                  <c:v>Значительные результаты обучающихся этого объединения в той сфере, в которой они занимаются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62.2</c:v>
                </c:pt>
                <c:pt idx="1">
                  <c:v>42.1</c:v>
                </c:pt>
                <c:pt idx="2">
                  <c:v>23.6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3-4B4B-B626-91F60B674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34784"/>
        <c:axId val="1501781648"/>
      </c:barChart>
      <c:catAx>
        <c:axId val="16052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01781648"/>
        <c:crosses val="autoZero"/>
        <c:auto val="1"/>
        <c:lblAlgn val="ctr"/>
        <c:lblOffset val="100"/>
        <c:noMultiLvlLbl val="0"/>
      </c:catAx>
      <c:valAx>
        <c:axId val="150178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523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Развитие коммуникабельности, умений общаться с людьми </c:v>
                </c:pt>
                <c:pt idx="1">
                  <c:v>Укрепление здоровья и физическое развитие </c:v>
                </c:pt>
                <c:pt idx="2">
                  <c:v>Чтобы у ребенка было меньше времени, когда он находится без контроля </c:v>
                </c:pt>
                <c:pt idx="3">
                  <c:v>Обеспечение безопасных условий для жизни и здоровья ребенка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42.7</c:v>
                </c:pt>
                <c:pt idx="1">
                  <c:v>40.1</c:v>
                </c:pt>
                <c:pt idx="2">
                  <c:v>28.3</c:v>
                </c:pt>
                <c:pt idx="3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3-4B4B-B626-91F60B6748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Развитие коммуникабельности, умений общаться с людьми </c:v>
                </c:pt>
                <c:pt idx="1">
                  <c:v>Укрепление здоровья и физическое развитие </c:v>
                </c:pt>
                <c:pt idx="2">
                  <c:v>Чтобы у ребенка было меньше времени, когда он находится без контроля </c:v>
                </c:pt>
                <c:pt idx="3">
                  <c:v>Обеспечение безопасных условий для жизни и здоровья ребенка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42.9</c:v>
                </c:pt>
                <c:pt idx="1">
                  <c:v>29</c:v>
                </c:pt>
                <c:pt idx="2">
                  <c:v>26.2</c:v>
                </c:pt>
                <c:pt idx="3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3-4B4B-B626-91F60B674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34784"/>
        <c:axId val="1501781648"/>
      </c:barChart>
      <c:catAx>
        <c:axId val="16052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01781648"/>
        <c:crosses val="autoZero"/>
        <c:auto val="1"/>
        <c:lblAlgn val="ctr"/>
        <c:lblOffset val="100"/>
        <c:noMultiLvlLbl val="0"/>
      </c:catAx>
      <c:valAx>
        <c:axId val="150178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523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Занятия полностью бесплатные </c:v>
                </c:pt>
                <c:pt idx="1">
                  <c:v>Официально занятия бесплатные, но мы вносим добровольные взносы для приобретения расходных материалов, пошив костюмов</c:v>
                </c:pt>
                <c:pt idx="2">
                  <c:v>Занятия платные, мы вносим плату за занятия </c:v>
                </c:pt>
                <c:pt idx="3">
                  <c:v>Мы вносим плату, но точно не знаем за что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89.7</c:v>
                </c:pt>
                <c:pt idx="1">
                  <c:v>8.3000000000000007</c:v>
                </c:pt>
                <c:pt idx="2">
                  <c:v>1.4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3-4B4B-B626-91F60B6748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Занятия полностью бесплатные </c:v>
                </c:pt>
                <c:pt idx="1">
                  <c:v>Официально занятия бесплатные, но мы вносим добровольные взносы для приобретения расходных материалов, пошив костюмов</c:v>
                </c:pt>
                <c:pt idx="2">
                  <c:v>Занятия платные, мы вносим плату за занятия </c:v>
                </c:pt>
                <c:pt idx="3">
                  <c:v>Мы вносим плату, но точно не знаем за что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90.9</c:v>
                </c:pt>
                <c:pt idx="1">
                  <c:v>7</c:v>
                </c:pt>
                <c:pt idx="2">
                  <c:v>1.2</c:v>
                </c:pt>
                <c:pt idx="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3-4B4B-B626-91F60B674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34784"/>
        <c:axId val="1501781648"/>
      </c:barChart>
      <c:catAx>
        <c:axId val="16052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01781648"/>
        <c:crosses val="autoZero"/>
        <c:auto val="1"/>
        <c:lblAlgn val="ctr"/>
        <c:lblOffset val="100"/>
        <c:noMultiLvlLbl val="0"/>
      </c:catAx>
      <c:valAx>
        <c:axId val="150178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523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Безусловно удовлетворяет </c:v>
                </c:pt>
                <c:pt idx="1">
                  <c:v>Скорее удовлетворяет </c:v>
                </c:pt>
                <c:pt idx="2">
                  <c:v>Скорее не удовлетворяет </c:v>
                </c:pt>
                <c:pt idx="3">
                  <c:v>Безусловно не удовлетворяет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80.8</c:v>
                </c:pt>
                <c:pt idx="1">
                  <c:v>18.100000000000001</c:v>
                </c:pt>
                <c:pt idx="2">
                  <c:v>0.7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3-4B4B-B626-91F60B6748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Безусловно удовлетворяет </c:v>
                </c:pt>
                <c:pt idx="1">
                  <c:v>Скорее удовлетворяет </c:v>
                </c:pt>
                <c:pt idx="2">
                  <c:v>Скорее не удовлетворяет </c:v>
                </c:pt>
                <c:pt idx="3">
                  <c:v>Безусловно не удовлетворяет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80.599999999999994</c:v>
                </c:pt>
                <c:pt idx="1">
                  <c:v>18.5</c:v>
                </c:pt>
                <c:pt idx="2">
                  <c:v>0.6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3-4B4B-B626-91F60B674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34784"/>
        <c:axId val="1501781648"/>
      </c:barChart>
      <c:catAx>
        <c:axId val="16052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01781648"/>
        <c:crosses val="autoZero"/>
        <c:auto val="1"/>
        <c:lblAlgn val="ctr"/>
        <c:lblOffset val="100"/>
        <c:noMultiLvlLbl val="0"/>
      </c:catAx>
      <c:valAx>
        <c:axId val="150178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523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9" cy="68542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8" cy="68579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7923403" y="161366"/>
            <a:ext cx="1381759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784351" y="2176983"/>
            <a:ext cx="4963160" cy="3597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11444351" y="6450434"/>
            <a:ext cx="274320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97962A-B181-4A76-ACDA-5A181B5FF788}"/>
              </a:ext>
            </a:extLst>
          </p:cNvPr>
          <p:cNvSpPr txBox="1"/>
          <p:nvPr/>
        </p:nvSpPr>
        <p:spPr>
          <a:xfrm>
            <a:off x="2279576" y="4054335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Нестерова Е.А., методист Регионального модельного центра дополнительного образования детей в Курганской области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7B3C74E-0791-483D-A8EE-C6EDF4A8B893}"/>
              </a:ext>
            </a:extLst>
          </p:cNvPr>
          <p:cNvSpPr/>
          <p:nvPr/>
        </p:nvSpPr>
        <p:spPr>
          <a:xfrm>
            <a:off x="4655840" y="5839368"/>
            <a:ext cx="3158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Курган, 21 августа 2025 г.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1127448" y="1516792"/>
            <a:ext cx="1008112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мониторинга удовлетворенности родителей качеством услуг дополнительного образования в Курганской области в 2024-2025 учебном году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61E00A0-C964-45D0-A826-C21A33F16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0"/>
            <a:ext cx="1568049" cy="156804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8113045-2B18-4CD3-A916-605C3A01D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647" y="476082"/>
            <a:ext cx="818917" cy="76454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5485E01-5E0E-4BA1-A59C-0E6882D531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240" y="367587"/>
            <a:ext cx="1024217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8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479376" y="30430"/>
            <a:ext cx="1152128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Количественные итоги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 образовательных организаций дополнительного образования детей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(55 в 2023-2024 учебном году)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9473 респондента (8437 в 2023-2024 учебном году)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наибольшее количество ответов (более 500): «Центр "Мостовик» города Кургана, «Дом творчества детей и молодежи «Гармония» города Кургана,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Варгашинский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детско-юношеский центр», «Дом детства и юношества» г. Катайск,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Кетовский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детско-юношеский центр», «Детско-юношеский Центр»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Шадринского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 до 10 ответов: «Белозерская Детско-юношеская спортивная школа», «Детско-юношеская спортивная школа №3» города Кургана, «Детско-юношеская спортивная школа №4» города Кургана, «Детско-юношеская спортивная школа «Ермак»,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Глядянская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Детско-юношеская спортивная школа»,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Каргапольская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детско-юношеская спортивная школа имени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К.С.Стрекаловских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Мокроусовская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детско-юношеская спортивная школа»,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Половинская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Детско-юношеская спортивная  школа», «Детско-юношеская спортивная школа»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Сафакулевского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МО,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Частоозерская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спортивная школа»,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Катайская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детско- юношеская спортивная школа»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МБУДО «Белозерский детско-юношеский центр» не принял участие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01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479376" y="30430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chart">
            <a:extLst>
              <a:ext uri="{FF2B5EF4-FFF2-40B4-BE49-F238E27FC236}">
                <a16:creationId xmlns:a16="http://schemas.microsoft.com/office/drawing/2014/main" id="{AF775947-ECBC-4812-9B2D-73F09DA15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4" y="260648"/>
            <a:ext cx="9937104" cy="741552"/>
          </a:xfrm>
          <a:prstGeom prst="rect">
            <a:avLst/>
          </a:prstGeom>
        </p:spPr>
      </p:pic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AB387B7-D91D-413C-A843-05E3F3CF6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6657744"/>
              </p:ext>
            </p:extLst>
          </p:nvPr>
        </p:nvGraphicFramePr>
        <p:xfrm>
          <a:off x="983432" y="719666"/>
          <a:ext cx="10225136" cy="566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521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479376" y="30430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AB387B7-D91D-413C-A843-05E3F3CF6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8091460"/>
              </p:ext>
            </p:extLst>
          </p:nvPr>
        </p:nvGraphicFramePr>
        <p:xfrm>
          <a:off x="479376" y="719666"/>
          <a:ext cx="11233248" cy="566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D9691FE-C19F-4B01-91C9-83BD0F55DC2E}"/>
              </a:ext>
            </a:extLst>
          </p:cNvPr>
          <p:cNvSpPr/>
          <p:nvPr/>
        </p:nvSpPr>
        <p:spPr>
          <a:xfrm>
            <a:off x="1271464" y="292006"/>
            <a:ext cx="9937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Информацию из каких источников учитывали при выборе ОДО</a:t>
            </a:r>
          </a:p>
        </p:txBody>
      </p:sp>
    </p:spTree>
    <p:extLst>
      <p:ext uri="{BB962C8B-B14F-4D97-AF65-F5344CB8AC3E}">
        <p14:creationId xmlns:p14="http://schemas.microsoft.com/office/powerpoint/2010/main" val="296560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479376" y="30430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AB387B7-D91D-413C-A843-05E3F3CF6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9892553"/>
              </p:ext>
            </p:extLst>
          </p:nvPr>
        </p:nvGraphicFramePr>
        <p:xfrm>
          <a:off x="983432" y="719666"/>
          <a:ext cx="10225136" cy="566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65A87EC-7B8E-402A-8F2F-72F578540BDD}"/>
              </a:ext>
            </a:extLst>
          </p:cNvPr>
          <p:cNvSpPr/>
          <p:nvPr/>
        </p:nvSpPr>
        <p:spPr>
          <a:xfrm>
            <a:off x="335360" y="245873"/>
            <a:ext cx="11665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Сколько объединений посещает ребенок в настоящее время в данной ОО</a:t>
            </a:r>
          </a:p>
        </p:txBody>
      </p:sp>
    </p:spTree>
    <p:extLst>
      <p:ext uri="{BB962C8B-B14F-4D97-AF65-F5344CB8AC3E}">
        <p14:creationId xmlns:p14="http://schemas.microsoft.com/office/powerpoint/2010/main" val="81575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623392" y="422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AB387B7-D91D-413C-A843-05E3F3CF6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8704422"/>
              </p:ext>
            </p:extLst>
          </p:nvPr>
        </p:nvGraphicFramePr>
        <p:xfrm>
          <a:off x="407368" y="719666"/>
          <a:ext cx="11377264" cy="566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81CE72-C9B9-4035-BB0F-ACACC04076C9}"/>
              </a:ext>
            </a:extLst>
          </p:cNvPr>
          <p:cNvSpPr/>
          <p:nvPr/>
        </p:nvSpPr>
        <p:spPr>
          <a:xfrm>
            <a:off x="47328" y="215865"/>
            <a:ext cx="12025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каким причинам Вы выбрали объединения в данной ОО</a:t>
            </a:r>
          </a:p>
        </p:txBody>
      </p:sp>
    </p:spTree>
    <p:extLst>
      <p:ext uri="{BB962C8B-B14F-4D97-AF65-F5344CB8AC3E}">
        <p14:creationId xmlns:p14="http://schemas.microsoft.com/office/powerpoint/2010/main" val="54577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623392" y="422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AB387B7-D91D-413C-A843-05E3F3CF6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386978"/>
              </p:ext>
            </p:extLst>
          </p:nvPr>
        </p:nvGraphicFramePr>
        <p:xfrm>
          <a:off x="479376" y="719666"/>
          <a:ext cx="11377264" cy="566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81CE72-C9B9-4035-BB0F-ACACC04076C9}"/>
              </a:ext>
            </a:extLst>
          </p:cNvPr>
          <p:cNvSpPr/>
          <p:nvPr/>
        </p:nvSpPr>
        <p:spPr>
          <a:xfrm>
            <a:off x="551384" y="215865"/>
            <a:ext cx="111612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важнее всего в занятиях Вашего ребенка в данном объединении</a:t>
            </a:r>
          </a:p>
        </p:txBody>
      </p:sp>
    </p:spTree>
    <p:extLst>
      <p:ext uri="{BB962C8B-B14F-4D97-AF65-F5344CB8AC3E}">
        <p14:creationId xmlns:p14="http://schemas.microsoft.com/office/powerpoint/2010/main" val="189431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623392" y="422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AB387B7-D91D-413C-A843-05E3F3CF6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8230944"/>
              </p:ext>
            </p:extLst>
          </p:nvPr>
        </p:nvGraphicFramePr>
        <p:xfrm>
          <a:off x="263352" y="719666"/>
          <a:ext cx="11665296" cy="566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9324764-1976-41B5-8CF7-462E01C5C198}"/>
              </a:ext>
            </a:extLst>
          </p:cNvPr>
          <p:cNvSpPr/>
          <p:nvPr/>
        </p:nvSpPr>
        <p:spPr>
          <a:xfrm>
            <a:off x="1559496" y="292006"/>
            <a:ext cx="907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Вносите ли плату за занятия?</a:t>
            </a:r>
          </a:p>
        </p:txBody>
      </p:sp>
    </p:spTree>
    <p:extLst>
      <p:ext uri="{BB962C8B-B14F-4D97-AF65-F5344CB8AC3E}">
        <p14:creationId xmlns:p14="http://schemas.microsoft.com/office/powerpoint/2010/main" val="292506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623392" y="422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AB387B7-D91D-413C-A843-05E3F3CF6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9643023"/>
              </p:ext>
            </p:extLst>
          </p:nvPr>
        </p:nvGraphicFramePr>
        <p:xfrm>
          <a:off x="983432" y="719666"/>
          <a:ext cx="10225136" cy="566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AC8493-5AB2-4F36-8D2F-DD08D4354918}"/>
              </a:ext>
            </a:extLst>
          </p:cNvPr>
          <p:cNvSpPr/>
          <p:nvPr/>
        </p:nvSpPr>
        <p:spPr>
          <a:xfrm>
            <a:off x="119336" y="260648"/>
            <a:ext cx="11521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Удовлетворенность родителей качеством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516775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263</Words>
  <Application>Microsoft Office PowerPoint</Application>
  <DocSecurity>0</DocSecurity>
  <PresentationFormat>Широкоэкранный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Microsoft Sans Serif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cp:keywords/>
  <dc:description/>
  <cp:lastModifiedBy>Светлана Архипова</cp:lastModifiedBy>
  <cp:revision>98</cp:revision>
  <dcterms:created xsi:type="dcterms:W3CDTF">2023-08-07T06:58:09Z</dcterms:created>
  <dcterms:modified xsi:type="dcterms:W3CDTF">2025-08-20T04:49:46Z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2023-08-07T00:00:00Z</vt:filetime>
  </property>
</Properties>
</file>