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9" r:id="rId3"/>
    <p:sldId id="270" r:id="rId4"/>
    <p:sldId id="271" r:id="rId5"/>
    <p:sldId id="272" r:id="rId6"/>
    <p:sldId id="273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-484" y="-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B457D-A22E-4DBE-A089-45825F981BF7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278BEB-38FF-40A5-A939-AEA970C226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0649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6DF4933-410A-4EE8-B44D-23073D5FFE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D215DD3E-60FB-49FF-9B69-4C7C1D0DAD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CA294C1-5EBB-469D-AE89-CD02EF8AD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2AEAA-1641-408C-8C5E-171A66B0AC21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5CC50C3-8743-4420-BFE3-7789B4937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8C03A24-8FE2-4CE8-9EA6-2F860AE7B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76E5-A4D8-476C-B658-42CDFEB400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05441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EFCC368-37B6-43CA-9F39-688B3FB93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DE779A73-D034-49D7-B2CC-6AB2AC5F60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E856CDD-72CD-4FAA-A2F9-8A66CABD2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2AEAA-1641-408C-8C5E-171A66B0AC21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04C6960-821D-4551-A743-7478E8304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B88865C-7EC5-4EBD-9F39-C98BFF8D3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76E5-A4D8-476C-B658-42CDFEB400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64208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B0EA40D0-5AF8-4D1E-AD58-22DBAC2C81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46994915-9337-4883-A05D-12561902D4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3348E07-E092-40F4-8E63-F69A8382C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2AEAA-1641-408C-8C5E-171A66B0AC21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12C0221-277C-4BE1-980E-DE6CA2B1C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491246D-7B53-4F3E-9BBA-1049B8888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76E5-A4D8-476C-B658-42CDFEB400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2144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1CD2576-A69D-4E7E-8756-B570779B4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8699D71-83DD-42D1-AE3A-91D4F1F8DA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6A6EC64-EEB4-4240-A265-430DB8CC7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2AEAA-1641-408C-8C5E-171A66B0AC21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6CCA524-5955-4294-9A18-58A330B4C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B53F9E6-4E88-4614-845D-CD9CCFB09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76E5-A4D8-476C-B658-42CDFEB400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95555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48C9494-A7F1-41EB-A54C-CCFACE86A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52F371B-33FA-4E6B-AC5A-7030012196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7AC1DE7-06E3-4755-A42E-F434E6BDB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2AEAA-1641-408C-8C5E-171A66B0AC21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8493E80-57DA-44C5-92FE-CF37694F1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F818B36-A7A2-425B-B3F3-52BEE15CB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76E5-A4D8-476C-B658-42CDFEB400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82143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D554A99-DEA0-46B9-A095-947F0D933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0C66DFA-DB1C-4207-A7D3-4206FF5A55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F26D2941-61FA-44A3-B910-0D0207392F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8A56C5A-CEAC-49EB-ACEB-08A0A3130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2AEAA-1641-408C-8C5E-171A66B0AC21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78F08FB-246A-4B8B-8228-A5B1D7527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3CE3CBF-A9B0-49AE-9C26-D23176FBC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76E5-A4D8-476C-B658-42CDFEB400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58691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A8BF2E3-224D-4096-8D53-AE2EB4A8B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A890110-F4EA-4B41-9113-CE6A4EDE4E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422A6ABC-A723-45BA-905B-85F6E30C9F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3CF4A6D6-B5FA-4807-9834-1375023EB8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B460030D-A1F5-49F4-B0AA-623D0ADBC8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F7167AA8-3AB8-49B3-B520-657D94519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2AEAA-1641-408C-8C5E-171A66B0AC21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44CC5E59-B9AC-4C4B-BF87-C51B02BC0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B006E8FE-6423-4A55-AC29-09B2B4069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76E5-A4D8-476C-B658-42CDFEB400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91507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170ED98-2EF7-482F-B6C4-0FD54633F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A134A58C-1F0A-42A1-BA10-DF3082C44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2AEAA-1641-408C-8C5E-171A66B0AC21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6396DD37-7212-467D-8B5C-F877F0627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FFCF3F63-12A6-4190-89A8-538AF8220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76E5-A4D8-476C-B658-42CDFEB400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83689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738FF1A1-54CC-4292-8602-21760AA6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2AEAA-1641-408C-8C5E-171A66B0AC21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9ED0268E-6C86-487F-AAE1-9034A2098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D4B9281C-B77E-4375-9683-094413A9D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76E5-A4D8-476C-B658-42CDFEB400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32041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8A47E62-6220-4985-9D0C-8900467E2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EFBBCBE-2EA1-4838-83DE-FE7CCA1D4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C6174DAB-F00A-48EC-B231-CA426EF628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A396C14A-E28E-45E4-9DEC-2A0964FE3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2AEAA-1641-408C-8C5E-171A66B0AC21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0755706-FF95-4724-B49C-040865E60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A4F53471-71CC-461A-9106-6930B013A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76E5-A4D8-476C-B658-42CDFEB400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32253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B4EBDE5-8CE8-47A0-A263-8EEA59445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98DCE60C-C6DD-4CDD-9E62-5E5FDE6D3B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83454295-44E8-4B85-88E0-3F8CA23DF0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3F8E17A-83B1-4434-A222-69B92A459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2AEAA-1641-408C-8C5E-171A66B0AC21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37AC3E1-3FF3-4446-BFD3-52DFB79A8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D902F5AB-AB78-4B17-B09C-99412634B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76E5-A4D8-476C-B658-42CDFEB400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27747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156A8D2-8216-468B-A215-CF6BF0320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3B463F65-9698-44E5-9CA2-25F8F6A63F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6C7FA88-3BF1-4646-89B9-EBBACBF141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2AEAA-1641-408C-8C5E-171A66B0AC21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0D96AC5-ACB8-4C26-AFBC-3859276F64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B67F17A-FC6D-40EB-8CE5-255EB63C60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876E5-A4D8-476C-B658-42CDFEB400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55846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8861D9D-64A8-4C23-8A92-0EDFA5A2DC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0883" y="1354500"/>
            <a:ext cx="10884024" cy="1904923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Рейтинг организаций дополнительного образования</a:t>
            </a:r>
            <a:b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муниципальных опорных центров</a:t>
            </a:r>
            <a:b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 2024 год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494ED7B-795E-42D3-AEC4-1EBD0B4C67B2}"/>
              </a:ext>
            </a:extLst>
          </p:cNvPr>
          <p:cNvSpPr txBox="1"/>
          <p:nvPr/>
        </p:nvSpPr>
        <p:spPr>
          <a:xfrm>
            <a:off x="4696287" y="5921406"/>
            <a:ext cx="3684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февраля 2025 года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4090FCC-0A44-4396-A0A4-C8F3F0D7D1AD}"/>
              </a:ext>
            </a:extLst>
          </p:cNvPr>
          <p:cNvSpPr txBox="1"/>
          <p:nvPr/>
        </p:nvSpPr>
        <p:spPr>
          <a:xfrm>
            <a:off x="9135122" y="4216893"/>
            <a:ext cx="305687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Нестерова Елена Александровна</a:t>
            </a:r>
          </a:p>
          <a:p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методист Регионального модельного центра дополнительного образования детей в Курганской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xmlns="" val="891233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CB93E7C-5219-4410-8A5B-9C7D8444C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10" y="337351"/>
            <a:ext cx="12076590" cy="5424257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Критерии эффективности работы</a:t>
            </a:r>
          </a:p>
          <a:p>
            <a:pPr marL="0" indent="0" algn="ctr">
              <a:buNone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образовательных организаций</a:t>
            </a:r>
          </a:p>
          <a:p>
            <a:pPr marL="0" indent="0">
              <a:buNone/>
            </a:pP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Информационная открытость, публичность отчетности образовательной организации дополнительного образования детей;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 материально-технической базы образовательной организации за счет привлеченных средств;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Обновление содержания дополнительных общеобразовательных программ, разнообразие технологий и форм реализации программ;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b="1" kern="100" dirty="0">
                <a:solidFill>
                  <a:srgbClr val="002060"/>
                </a:solidFill>
                <a:latin typeface="Arial" panose="020B0604020202020204" pitchFamily="34" charset="0"/>
                <a:ea typeface="WenQuanYi Micro Hei"/>
                <a:cs typeface="Arial" panose="020B0604020202020204" pitchFamily="34" charset="0"/>
              </a:rPr>
              <a:t>Кадровая обеспеченность организации;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b="1" kern="100" dirty="0">
                <a:solidFill>
                  <a:srgbClr val="002060"/>
                </a:solidFill>
                <a:latin typeface="Arial" panose="020B0604020202020204" pitchFamily="34" charset="0"/>
                <a:ea typeface="WenQuanYi Micro Hei"/>
                <a:cs typeface="Arial" panose="020B0604020202020204" pitchFamily="34" charset="0"/>
              </a:rPr>
              <a:t>Вклад образовательной организации в достижение показателей охвата детей в возрасте от 5 до 18 лет дополнительным образованием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Результативность освоения обучающимися дополнительных общеобразовательных программ;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Реализация организацией воспитательной и социально-педагогической функции дополнительного образования;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b="1" kern="100" dirty="0">
                <a:solidFill>
                  <a:srgbClr val="002060"/>
                </a:solidFill>
                <a:latin typeface="Arial" panose="020B0604020202020204" pitchFamily="34" charset="0"/>
                <a:ea typeface="WenQuanYi Micro Hei"/>
                <a:cs typeface="Arial" panose="020B0604020202020204" pitchFamily="34" charset="0"/>
              </a:rPr>
              <a:t>Организация работы с детьми с особыми образовательными потребностями;</a:t>
            </a:r>
            <a:r>
              <a:rPr lang="ru-RU" sz="2000" kern="100" dirty="0">
                <a:solidFill>
                  <a:srgbClr val="002060"/>
                </a:solidFill>
                <a:latin typeface="Arial" panose="020B0604020202020204" pitchFamily="34" charset="0"/>
                <a:ea typeface="WenQuanYi Micro Hei"/>
                <a:cs typeface="Arial" panose="020B0604020202020204" pitchFamily="34" charset="0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 работы с молодежью;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b="1" kern="100" dirty="0">
                <a:solidFill>
                  <a:srgbClr val="002060"/>
                </a:solidFill>
                <a:latin typeface="Arial" panose="020B0604020202020204" pitchFamily="34" charset="0"/>
                <a:ea typeface="WenQuanYi Micro Hei"/>
                <a:cs typeface="Arial" panose="020B0604020202020204" pitchFamily="34" charset="0"/>
              </a:rPr>
              <a:t>Инновационная и проектная деятельность организации;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Деятельность образовательной организации в летний период;</a:t>
            </a:r>
          </a:p>
        </p:txBody>
      </p:sp>
    </p:spTree>
    <p:extLst>
      <p:ext uri="{BB962C8B-B14F-4D97-AF65-F5344CB8AC3E}">
        <p14:creationId xmlns:p14="http://schemas.microsoft.com/office/powerpoint/2010/main" xmlns="" val="3783858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FC339711-E685-40E2-8311-24054E7AC8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5525" y="1313894"/>
            <a:ext cx="4379650" cy="550417"/>
          </a:xfrm>
        </p:spPr>
        <p:txBody>
          <a:bodyPr>
            <a:normAutofit fontScale="92500" lnSpcReduction="10000"/>
          </a:bodyPr>
          <a:lstStyle/>
          <a:p>
            <a:r>
              <a:rPr lang="ru-RU" altLang="zh-CN" b="1" dirty="0">
                <a:solidFill>
                  <a:srgbClr val="002060"/>
                </a:solidFill>
                <a:latin typeface="Arial" panose="020B0604020202020204" pitchFamily="34" charset="0"/>
                <a:ea typeface="Arial Unicode MS" charset="0"/>
                <a:cs typeface="Arial" panose="020B0604020202020204" pitchFamily="34" charset="0"/>
              </a:rPr>
              <a:t/>
            </a:r>
            <a:br>
              <a:rPr lang="ru-RU" altLang="zh-CN" b="1" dirty="0">
                <a:solidFill>
                  <a:srgbClr val="002060"/>
                </a:solidFill>
                <a:latin typeface="Arial" panose="020B0604020202020204" pitchFamily="34" charset="0"/>
                <a:ea typeface="Arial Unicode MS" charset="0"/>
                <a:cs typeface="Arial" panose="020B0604020202020204" pitchFamily="34" charset="0"/>
              </a:rPr>
            </a:br>
            <a:r>
              <a:rPr lang="ru-RU" altLang="zh-CN" sz="1600" b="1" dirty="0">
                <a:solidFill>
                  <a:srgbClr val="002060"/>
                </a:solidFill>
                <a:latin typeface="Arial" panose="020B0604020202020204" pitchFamily="34" charset="0"/>
                <a:ea typeface="Arial Unicode MS" charset="0"/>
                <a:cs typeface="Arial" panose="020B0604020202020204" pitchFamily="34" charset="0"/>
              </a:rPr>
              <a:t>Городские</a:t>
            </a:r>
            <a:r>
              <a:rPr lang="ru-RU" altLang="zh-CN" sz="1600" dirty="0">
                <a:solidFill>
                  <a:srgbClr val="002060"/>
                </a:solidFill>
                <a:latin typeface="Arial" panose="020B0604020202020204" pitchFamily="34" charset="0"/>
                <a:ea typeface="Arial Unicode MS" charset="0"/>
                <a:cs typeface="Arial" panose="020B0604020202020204" pitchFamily="34" charset="0"/>
              </a:rPr>
              <a:t> (города Курган и Шадринск)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564A8DBF-4114-4DED-9E94-5550A0F773E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1044154" y="208863"/>
            <a:ext cx="1036365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ru-RU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Результаты рейтинга образовательных организаций дополнительного образования </a:t>
            </a:r>
            <a:br>
              <a:rPr lang="ru-RU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Курганской области в 2024 году</a:t>
            </a:r>
            <a:r>
              <a:rPr lang="ru-RU" sz="1800" dirty="0">
                <a:solidFill>
                  <a:srgbClr val="FF0000"/>
                </a:solidFill>
              </a:rPr>
              <a:t/>
            </a:r>
            <a:br>
              <a:rPr lang="ru-RU" sz="1800" dirty="0">
                <a:solidFill>
                  <a:srgbClr val="FF0000"/>
                </a:solidFill>
              </a:rPr>
            </a:br>
            <a:r>
              <a:rPr kumimoji="0" lang="ru-RU" altLang="zh-CN" sz="1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charset="0"/>
                <a:cs typeface="Arial" panose="020B0604020202020204" pitchFamily="34" charset="0"/>
              </a:rPr>
              <a:t/>
            </a:r>
            <a:br>
              <a:rPr kumimoji="0" lang="ru-RU" altLang="zh-CN" sz="1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charset="0"/>
                <a:cs typeface="Arial" panose="020B0604020202020204" pitchFamily="34" charset="0"/>
              </a:rPr>
            </a:br>
            <a:endParaRPr kumimoji="0" lang="ru-RU" altLang="zh-CN" sz="1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D64E15D2-7DED-4391-B0FD-D390AD9D07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72613983"/>
              </p:ext>
            </p:extLst>
          </p:nvPr>
        </p:nvGraphicFramePr>
        <p:xfrm>
          <a:off x="1377519" y="2185749"/>
          <a:ext cx="9436962" cy="1977397"/>
        </p:xfrm>
        <a:graphic>
          <a:graphicData uri="http://schemas.openxmlformats.org/drawingml/2006/table">
            <a:tbl>
              <a:tblPr firstRow="1" firstCol="1" bandRow="1"/>
              <a:tblGrid>
                <a:gridCol w="1046105">
                  <a:extLst>
                    <a:ext uri="{9D8B030D-6E8A-4147-A177-3AD203B41FA5}">
                      <a16:colId xmlns:a16="http://schemas.microsoft.com/office/drawing/2014/main" xmlns="" val="2925333167"/>
                    </a:ext>
                  </a:extLst>
                </a:gridCol>
                <a:gridCol w="8390857">
                  <a:extLst>
                    <a:ext uri="{9D8B030D-6E8A-4147-A177-3AD203B41FA5}">
                      <a16:colId xmlns:a16="http://schemas.microsoft.com/office/drawing/2014/main" xmlns="" val="3817197583"/>
                    </a:ext>
                  </a:extLst>
                </a:gridCol>
              </a:tblGrid>
              <a:tr h="4965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Место в рейтинге</a:t>
                      </a:r>
                      <a:endParaRPr lang="ru-RU" sz="16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Организации дополнительного образования Курганской области</a:t>
                      </a:r>
                      <a:endParaRPr lang="ru-RU" sz="16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89155458"/>
                  </a:ext>
                </a:extLst>
              </a:tr>
              <a:tr h="2482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1</a:t>
                      </a:r>
                      <a:endParaRPr lang="ru-RU" sz="16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МБОУДО «Дворец детского (юношеского) творчества» города Кургана</a:t>
                      </a:r>
                      <a:endParaRPr lang="ru-RU" sz="16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32167689"/>
                  </a:ext>
                </a:extLst>
              </a:tr>
              <a:tr h="2482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5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2</a:t>
                      </a:r>
                      <a:endParaRPr lang="ru-RU" sz="1600" kern="5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МБОУДО «Дом детства и юношества «РИТМ», город Шадринск</a:t>
                      </a:r>
                      <a:endParaRPr lang="ru-RU" sz="16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14204059"/>
                  </a:ext>
                </a:extLst>
              </a:tr>
              <a:tr h="2482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3</a:t>
                      </a:r>
                      <a:endParaRPr lang="ru-RU" sz="16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МБОУДО «Дом творчества детей и молодежи «Гармония» города Кургана</a:t>
                      </a:r>
                      <a:endParaRPr lang="ru-RU" sz="16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46676781"/>
                  </a:ext>
                </a:extLst>
              </a:tr>
              <a:tr h="2482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5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4</a:t>
                      </a:r>
                      <a:endParaRPr lang="ru-RU" sz="1600" kern="5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МБОУДО «Центр «Мостовик» города Кургана </a:t>
                      </a:r>
                      <a:endParaRPr lang="ru-RU" sz="16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44614166"/>
                  </a:ext>
                </a:extLst>
              </a:tr>
              <a:tr h="2395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5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5</a:t>
                      </a:r>
                      <a:endParaRPr lang="ru-RU" sz="1600" kern="5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МБОУДО «Дом детского творчества «Синяя птица» города Кургана</a:t>
                      </a:r>
                      <a:endParaRPr lang="ru-RU" sz="16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5537604"/>
                  </a:ext>
                </a:extLst>
              </a:tr>
              <a:tr h="2404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6</a:t>
                      </a:r>
                      <a:endParaRPr lang="ru-RU" sz="16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МБОУДО «Станция детского и юношеского туризма и экскурсий» города Кургана</a:t>
                      </a:r>
                      <a:endParaRPr lang="ru-RU" sz="16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945874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30631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A77F07D-8933-489F-8049-1F2B0C0F79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4799CC9F-6A62-41B1-99A4-733C9AE659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C010182A-5A5E-4C94-9C23-E2EC8F084DB4}"/>
              </a:ext>
            </a:extLst>
          </p:cNvPr>
          <p:cNvSpPr/>
          <p:nvPr/>
        </p:nvSpPr>
        <p:spPr>
          <a:xfrm>
            <a:off x="3364135" y="284960"/>
            <a:ext cx="46647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b="1" kern="50" dirty="0">
                <a:solidFill>
                  <a:srgbClr val="002060"/>
                </a:solidFill>
                <a:latin typeface="Arial" panose="020B0604020202020204" pitchFamily="34" charset="0"/>
                <a:ea typeface="Arial Unicode MS"/>
                <a:cs typeface="Lohit Devanagari"/>
              </a:rPr>
              <a:t>Сельские</a:t>
            </a:r>
            <a:r>
              <a:rPr lang="ru-RU" kern="50" dirty="0">
                <a:solidFill>
                  <a:srgbClr val="002060"/>
                </a:solidFill>
                <a:latin typeface="Arial" panose="020B0604020202020204" pitchFamily="34" charset="0"/>
                <a:ea typeface="Arial Unicode MS"/>
                <a:cs typeface="Lohit Devanagari"/>
              </a:rPr>
              <a:t> (муниципальные образования)</a:t>
            </a:r>
            <a:endParaRPr lang="ru-RU" kern="100" dirty="0">
              <a:solidFill>
                <a:srgbClr val="002060"/>
              </a:solidFill>
              <a:latin typeface="Liberation Serif"/>
              <a:ea typeface="WenQuanYi Micro Hei"/>
              <a:cs typeface="Lohit Devanagari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xmlns="" id="{6B6862C6-2D33-4F18-A247-F2402617F0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60208353"/>
              </p:ext>
            </p:extLst>
          </p:nvPr>
        </p:nvGraphicFramePr>
        <p:xfrm>
          <a:off x="1207362" y="1122362"/>
          <a:ext cx="9028591" cy="4519534"/>
        </p:xfrm>
        <a:graphic>
          <a:graphicData uri="http://schemas.openxmlformats.org/drawingml/2006/table">
            <a:tbl>
              <a:tblPr firstRow="1" firstCol="1" bandRow="1"/>
              <a:tblGrid>
                <a:gridCol w="1020933">
                  <a:extLst>
                    <a:ext uri="{9D8B030D-6E8A-4147-A177-3AD203B41FA5}">
                      <a16:colId xmlns:a16="http://schemas.microsoft.com/office/drawing/2014/main" xmlns="" val="249107432"/>
                    </a:ext>
                  </a:extLst>
                </a:gridCol>
                <a:gridCol w="8007658">
                  <a:extLst>
                    <a:ext uri="{9D8B030D-6E8A-4147-A177-3AD203B41FA5}">
                      <a16:colId xmlns:a16="http://schemas.microsoft.com/office/drawing/2014/main" xmlns="" val="2054822813"/>
                    </a:ext>
                  </a:extLst>
                </a:gridCol>
              </a:tblGrid>
              <a:tr h="2536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Место в рейтинге</a:t>
                      </a:r>
                      <a:endParaRPr lang="ru-RU" sz="11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kern="5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Организации дополнительного образования Курганской области</a:t>
                      </a:r>
                      <a:endParaRPr lang="ru-RU" sz="1100" kern="5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68742232"/>
                  </a:ext>
                </a:extLst>
              </a:tr>
              <a:tr h="1742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1</a:t>
                      </a:r>
                      <a:endParaRPr lang="ru-RU" sz="11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МБОУДО «</a:t>
                      </a:r>
                      <a:r>
                        <a:rPr lang="ru-RU" sz="1100" kern="5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Кетовский</a:t>
                      </a:r>
                      <a:r>
                        <a:rPr lang="ru-RU" sz="11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 детско-юношеский центр»</a:t>
                      </a:r>
                      <a:endParaRPr lang="ru-RU" sz="11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2782416"/>
                  </a:ext>
                </a:extLst>
              </a:tr>
              <a:tr h="1742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2</a:t>
                      </a:r>
                      <a:endParaRPr lang="ru-RU" sz="11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МБУДО «Детско-юношеский центр «Радуга» </a:t>
                      </a:r>
                      <a:r>
                        <a:rPr lang="ru-RU" sz="1100" kern="5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р.п</a:t>
                      </a:r>
                      <a:r>
                        <a:rPr lang="ru-RU" sz="11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. Каргаполье</a:t>
                      </a:r>
                      <a:endParaRPr lang="ru-RU" sz="11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94864062"/>
                  </a:ext>
                </a:extLst>
              </a:tr>
              <a:tr h="1742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3</a:t>
                      </a:r>
                      <a:endParaRPr lang="ru-RU" sz="11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МБУДО «Дом детства и юношества» города Катайска</a:t>
                      </a:r>
                      <a:endParaRPr lang="ru-RU" sz="11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99871413"/>
                  </a:ext>
                </a:extLst>
              </a:tr>
              <a:tr h="1742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kern="5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4</a:t>
                      </a:r>
                      <a:endParaRPr lang="ru-RU" sz="1100" kern="5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МБУДО «</a:t>
                      </a:r>
                      <a:r>
                        <a:rPr lang="ru-RU" sz="1100" kern="5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Варгашинский</a:t>
                      </a:r>
                      <a:r>
                        <a:rPr lang="ru-RU" sz="11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kern="5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детско</a:t>
                      </a:r>
                      <a:r>
                        <a:rPr lang="ru-RU" sz="11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 – юношеский центр»</a:t>
                      </a:r>
                      <a:endParaRPr lang="ru-RU" sz="11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68001601"/>
                  </a:ext>
                </a:extLst>
              </a:tr>
              <a:tr h="1742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kern="5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5-7</a:t>
                      </a:r>
                      <a:endParaRPr lang="ru-RU" sz="1100" kern="5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МБУДО «</a:t>
                      </a:r>
                      <a:r>
                        <a:rPr lang="ru-RU" sz="1100" kern="5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Мокроусовский</a:t>
                      </a:r>
                      <a:r>
                        <a:rPr lang="ru-RU" sz="11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 дом детского творчества»</a:t>
                      </a:r>
                      <a:endParaRPr lang="ru-RU" sz="11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07267622"/>
                  </a:ext>
                </a:extLst>
              </a:tr>
              <a:tr h="1742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kern="5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5-7</a:t>
                      </a:r>
                      <a:endParaRPr lang="ru-RU" sz="1100" kern="5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МБУДО «</a:t>
                      </a:r>
                      <a:r>
                        <a:rPr lang="ru-RU" sz="1100" kern="5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Лебяжьевский</a:t>
                      </a:r>
                      <a:r>
                        <a:rPr lang="ru-RU" sz="11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 центр дополнительного образования»</a:t>
                      </a:r>
                      <a:endParaRPr lang="ru-RU" sz="11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48567446"/>
                  </a:ext>
                </a:extLst>
              </a:tr>
              <a:tr h="1742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kern="5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5-7</a:t>
                      </a:r>
                      <a:endParaRPr lang="ru-RU" sz="1100" kern="5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МБУДО «Дом детства и юношества», г. Щучье</a:t>
                      </a:r>
                      <a:endParaRPr lang="ru-RU" sz="11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42995688"/>
                  </a:ext>
                </a:extLst>
              </a:tr>
              <a:tr h="1742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kern="5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8</a:t>
                      </a:r>
                      <a:endParaRPr lang="ru-RU" sz="1100" kern="5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МБУДО «</a:t>
                      </a:r>
                      <a:r>
                        <a:rPr lang="ru-RU" sz="1100" kern="5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Шатровский</a:t>
                      </a:r>
                      <a:r>
                        <a:rPr lang="ru-RU" sz="11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 Дом детства и юношества»</a:t>
                      </a:r>
                      <a:endParaRPr lang="ru-RU" sz="11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40358908"/>
                  </a:ext>
                </a:extLst>
              </a:tr>
              <a:tr h="1742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kern="5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9</a:t>
                      </a:r>
                      <a:endParaRPr lang="ru-RU" sz="1100" kern="5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МБУДО «</a:t>
                      </a:r>
                      <a:r>
                        <a:rPr lang="ru-RU" sz="1100" kern="5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Куртамышский</a:t>
                      </a:r>
                      <a:r>
                        <a:rPr lang="ru-RU" sz="11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 дом детства и юношества»</a:t>
                      </a:r>
                      <a:endParaRPr lang="ru-RU" sz="11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15203257"/>
                  </a:ext>
                </a:extLst>
              </a:tr>
              <a:tr h="1742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kern="5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10</a:t>
                      </a:r>
                      <a:endParaRPr lang="ru-RU" sz="1100" kern="5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МБУДО «Детско-юношеский центр» </a:t>
                      </a:r>
                      <a:r>
                        <a:rPr lang="ru-RU" sz="1100" kern="5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Шадринского</a:t>
                      </a:r>
                      <a:r>
                        <a:rPr lang="ru-RU" sz="11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 муниципального округа</a:t>
                      </a:r>
                      <a:endParaRPr lang="ru-RU" sz="11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64108684"/>
                  </a:ext>
                </a:extLst>
              </a:tr>
              <a:tr h="1742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kern="5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11</a:t>
                      </a:r>
                      <a:endParaRPr lang="ru-RU" sz="1100" kern="5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МБУДО «</a:t>
                      </a:r>
                      <a:r>
                        <a:rPr lang="ru-RU" sz="1100" kern="5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Половинский</a:t>
                      </a:r>
                      <a:r>
                        <a:rPr lang="ru-RU" sz="11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 Дом детского творчества»</a:t>
                      </a:r>
                      <a:endParaRPr lang="ru-RU" sz="11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54883438"/>
                  </a:ext>
                </a:extLst>
              </a:tr>
              <a:tr h="1742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kern="5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12</a:t>
                      </a:r>
                      <a:endParaRPr lang="ru-RU" sz="1100" kern="5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МБУДО «</a:t>
                      </a:r>
                      <a:r>
                        <a:rPr lang="ru-RU" sz="1100" kern="5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Далматовский</a:t>
                      </a:r>
                      <a:r>
                        <a:rPr lang="ru-RU" sz="11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 Дом детского творчества»</a:t>
                      </a:r>
                      <a:endParaRPr lang="ru-RU" sz="11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68108593"/>
                  </a:ext>
                </a:extLst>
              </a:tr>
              <a:tr h="1742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kern="5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13</a:t>
                      </a:r>
                      <a:endParaRPr lang="ru-RU" sz="1100" kern="5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МБУДО «</a:t>
                      </a:r>
                      <a:r>
                        <a:rPr lang="ru-RU" sz="1100" kern="5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Петуховский</a:t>
                      </a:r>
                      <a:r>
                        <a:rPr lang="ru-RU" sz="11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 дом творчества»</a:t>
                      </a:r>
                      <a:endParaRPr lang="ru-RU" sz="11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44365503"/>
                  </a:ext>
                </a:extLst>
              </a:tr>
              <a:tr h="1742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14</a:t>
                      </a:r>
                      <a:endParaRPr lang="ru-RU" sz="11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МБУДО «Целинный детско-юношеский центр»</a:t>
                      </a:r>
                      <a:endParaRPr lang="ru-RU" sz="11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74191861"/>
                  </a:ext>
                </a:extLst>
              </a:tr>
              <a:tr h="1742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kern="5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15</a:t>
                      </a:r>
                      <a:endParaRPr lang="ru-RU" sz="1100" kern="5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МБОУДО «Дом детства и юношества» г. Макушино</a:t>
                      </a:r>
                      <a:endParaRPr lang="ru-RU" sz="11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24073315"/>
                  </a:ext>
                </a:extLst>
              </a:tr>
              <a:tr h="1742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kern="5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16</a:t>
                      </a:r>
                      <a:endParaRPr lang="ru-RU" sz="1100" kern="5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МБУДО «</a:t>
                      </a:r>
                      <a:r>
                        <a:rPr lang="ru-RU" sz="1100" kern="5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Глядянский</a:t>
                      </a:r>
                      <a:r>
                        <a:rPr lang="ru-RU" sz="11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 дом детского творчества»</a:t>
                      </a:r>
                      <a:endParaRPr lang="ru-RU" sz="11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54152667"/>
                  </a:ext>
                </a:extLst>
              </a:tr>
              <a:tr h="1742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kern="5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17-18</a:t>
                      </a:r>
                      <a:endParaRPr lang="ru-RU" sz="1100" kern="5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МБУДО «</a:t>
                      </a:r>
                      <a:r>
                        <a:rPr lang="ru-RU" sz="1100" kern="5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Детско</a:t>
                      </a:r>
                      <a:r>
                        <a:rPr lang="ru-RU" sz="11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 - юношеский центр «Импульс», Шумихинский муниципальный округ</a:t>
                      </a:r>
                      <a:endParaRPr lang="ru-RU" sz="11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63540766"/>
                  </a:ext>
                </a:extLst>
              </a:tr>
              <a:tr h="1742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kern="5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17-18</a:t>
                      </a:r>
                      <a:endParaRPr lang="ru-RU" sz="1100" kern="5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МБУДО «Центр дополнительного образования, спортивная школа </a:t>
                      </a:r>
                      <a:r>
                        <a:rPr lang="ru-RU" sz="1100" kern="5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Мишкинского</a:t>
                      </a:r>
                      <a:r>
                        <a:rPr lang="ru-RU" sz="11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 муниципального округа»</a:t>
                      </a:r>
                      <a:endParaRPr lang="ru-RU" sz="11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05100889"/>
                  </a:ext>
                </a:extLst>
              </a:tr>
              <a:tr h="1742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kern="5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19</a:t>
                      </a:r>
                      <a:endParaRPr lang="ru-RU" sz="1100" kern="5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МБУДО «</a:t>
                      </a:r>
                      <a:r>
                        <a:rPr lang="ru-RU" sz="1100" kern="5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Альменевский</a:t>
                      </a:r>
                      <a:r>
                        <a:rPr lang="ru-RU" sz="11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 Дом детства и юношества»</a:t>
                      </a:r>
                      <a:endParaRPr lang="ru-RU" sz="11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38285970"/>
                  </a:ext>
                </a:extLst>
              </a:tr>
              <a:tr h="1742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kern="5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20</a:t>
                      </a:r>
                      <a:endParaRPr lang="ru-RU" sz="1100" kern="5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МБУДО «</a:t>
                      </a:r>
                      <a:r>
                        <a:rPr lang="ru-RU" sz="1100" kern="5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Частоозерский</a:t>
                      </a:r>
                      <a:r>
                        <a:rPr lang="ru-RU" sz="11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 Дом детства и юношества»</a:t>
                      </a:r>
                      <a:endParaRPr lang="ru-RU" sz="11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96688829"/>
                  </a:ext>
                </a:extLst>
              </a:tr>
              <a:tr h="1742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kern="5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21</a:t>
                      </a:r>
                      <a:endParaRPr lang="ru-RU" sz="1100" kern="5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МБУДО «Белозерский детско-юношеский центр»</a:t>
                      </a:r>
                      <a:endParaRPr lang="ru-RU" sz="11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39827880"/>
                  </a:ext>
                </a:extLst>
              </a:tr>
              <a:tr h="1742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kern="5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22</a:t>
                      </a:r>
                      <a:endParaRPr lang="ru-RU" sz="1100" kern="5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МБУДО «Дом детского творчества», </a:t>
                      </a:r>
                      <a:r>
                        <a:rPr lang="ru-RU" sz="1100" kern="5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Сафакулевский</a:t>
                      </a:r>
                      <a:r>
                        <a:rPr lang="ru-RU" sz="11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 муниципальный округ</a:t>
                      </a:r>
                      <a:endParaRPr lang="ru-RU" sz="11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39522564"/>
                  </a:ext>
                </a:extLst>
              </a:tr>
              <a:tr h="1742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kern="5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23-24</a:t>
                      </a:r>
                      <a:endParaRPr lang="ru-RU" sz="1100" kern="5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МБУДО «</a:t>
                      </a:r>
                      <a:r>
                        <a:rPr lang="ru-RU" sz="1100" kern="5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Звериноголовский</a:t>
                      </a:r>
                      <a:r>
                        <a:rPr lang="ru-RU" sz="11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 детско-юношеский центр»</a:t>
                      </a:r>
                      <a:endParaRPr lang="ru-RU" sz="11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09363960"/>
                  </a:ext>
                </a:extLst>
              </a:tr>
              <a:tr h="1768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kern="5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23-24</a:t>
                      </a:r>
                      <a:endParaRPr lang="ru-RU" sz="1100" kern="5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МБУДО «</a:t>
                      </a:r>
                      <a:r>
                        <a:rPr lang="ru-RU" sz="1100" kern="5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Юргамышская</a:t>
                      </a:r>
                      <a:r>
                        <a:rPr lang="ru-RU" sz="11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 детско-юношеская спортивная школа», структурное подразделение «Ступени»</a:t>
                      </a:r>
                      <a:endParaRPr lang="ru-RU" sz="11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174415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34827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6A716DB-F55C-4ED6-8721-C6A7C8444D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0308"/>
            <a:ext cx="9144000" cy="715315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Критерии эффективности работы МОЦ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6085AC4F-6BE5-4361-B298-5E4E4DD4FB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0717" y="1231700"/>
            <a:ext cx="11230253" cy="4494398"/>
          </a:xfrm>
        </p:spPr>
        <p:txBody>
          <a:bodyPr>
            <a:normAutofit fontScale="62500" lnSpcReduction="20000"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ru-RU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Нормативно-организационное обеспечение деятельности муниципальных опорных центров;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Повышение квалификации сотрудников МОЦ;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Деятельность МОЦ по вовлечению детей в дополнительное образование;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Деятельность МОЦ по вовлечению детей в дополнительное образование посредством реализации дополнительных общеобразовательных (общеразвивающих) программ, включенных в региональный реестр программ, подлежащих персонифицированному  финансированию;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Деятельность МОЦ по расширению доступности дополнительного образования</a:t>
            </a:r>
            <a:r>
              <a:rPr lang="ru-RU" sz="2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Деятельность МОЦ по модерации дополнительных образовательных программ в АИС «Навигатор дополнительного образования детей Курганской области»</a:t>
            </a:r>
            <a:r>
              <a:rPr lang="ru-RU" sz="2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500" b="1" kern="100" dirty="0">
                <a:solidFill>
                  <a:srgbClr val="002060"/>
                </a:solidFill>
                <a:latin typeface="Arial" panose="020B0604020202020204" pitchFamily="34" charset="0"/>
                <a:ea typeface="WenQuanYi Micro Hei"/>
                <a:cs typeface="Arial" panose="020B0604020202020204" pitchFamily="34" charset="0"/>
              </a:rPr>
              <a:t>Деятельность МОЦ по организации качественной работы членов экспертного совета по проведению независимой оценки качества дополнительных общеобразовательных программ с использованием АИС «Навигатор дополнительного образования детей Курганской области»;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500" b="1" kern="100" dirty="0">
                <a:solidFill>
                  <a:srgbClr val="002060"/>
                </a:solidFill>
                <a:latin typeface="Arial" panose="020B0604020202020204" pitchFamily="34" charset="0"/>
                <a:ea typeface="WenQuanYi Micro Hei"/>
                <a:cs typeface="Arial" panose="020B0604020202020204" pitchFamily="34" charset="0"/>
              </a:rPr>
              <a:t>Деятельность МОЦ по реализации системы методического сопровождения деятельности образовательных организаций и педагогических работников муниципалитета;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500" b="1" kern="100" dirty="0">
                <a:solidFill>
                  <a:srgbClr val="002060"/>
                </a:solidFill>
                <a:latin typeface="Arial" panose="020B0604020202020204" pitchFamily="34" charset="0"/>
                <a:ea typeface="WenQuanYi Micro Hei"/>
                <a:cs typeface="Arial" panose="020B0604020202020204" pitchFamily="34" charset="0"/>
              </a:rPr>
              <a:t>Деятельность МОЦ по формированию банка лучших практик организаций дополнительного образования 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500" b="1" kern="100" dirty="0">
                <a:solidFill>
                  <a:srgbClr val="002060"/>
                </a:solidFill>
                <a:latin typeface="Arial" panose="020B0604020202020204" pitchFamily="34" charset="0"/>
                <a:ea typeface="WenQuanYi Micro Hei"/>
                <a:cs typeface="Arial" panose="020B0604020202020204" pitchFamily="34" charset="0"/>
              </a:rPr>
              <a:t>Деятельность МОЦ по информационному сопровождению дополнительного образования в муниципалитете;</a:t>
            </a:r>
            <a:endParaRPr lang="ru-RU" sz="2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64193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DBB4C10E-1D3D-4793-B59C-381A5C3040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1655762"/>
          </a:xfrm>
        </p:spPr>
        <p:txBody>
          <a:bodyPr/>
          <a:lstStyle/>
          <a:p>
            <a:endParaRPr lang="ru-RU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FC988A03-4B0A-4850-896C-F15E5CE4A6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772357" y="373260"/>
            <a:ext cx="10786369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6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Arial Unicode MS" charset="0"/>
                <a:cs typeface="Arial" panose="020B0604020202020204" pitchFamily="34" charset="0"/>
              </a:rPr>
              <a:t>Результаты рейтинга муниципальных опорных центров Курганской области в 2024 году</a:t>
            </a:r>
            <a:endParaRPr kumimoji="0" lang="ru-RU" altLang="zh-CN" sz="16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zh-CN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7E8C76E4-745C-4D0B-A36F-AC2F3A3F63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18983925"/>
              </p:ext>
            </p:extLst>
          </p:nvPr>
        </p:nvGraphicFramePr>
        <p:xfrm>
          <a:off x="2299318" y="1106532"/>
          <a:ext cx="6569474" cy="4530792"/>
        </p:xfrm>
        <a:graphic>
          <a:graphicData uri="http://schemas.openxmlformats.org/drawingml/2006/table">
            <a:tbl>
              <a:tblPr firstRow="1" firstCol="1" bandRow="1"/>
              <a:tblGrid>
                <a:gridCol w="800005">
                  <a:extLst>
                    <a:ext uri="{9D8B030D-6E8A-4147-A177-3AD203B41FA5}">
                      <a16:colId xmlns:a16="http://schemas.microsoft.com/office/drawing/2014/main" xmlns="" val="2242048386"/>
                    </a:ext>
                  </a:extLst>
                </a:gridCol>
                <a:gridCol w="5769469">
                  <a:extLst>
                    <a:ext uri="{9D8B030D-6E8A-4147-A177-3AD203B41FA5}">
                      <a16:colId xmlns:a16="http://schemas.microsoft.com/office/drawing/2014/main" xmlns="" val="428356444"/>
                    </a:ext>
                  </a:extLst>
                </a:gridCol>
              </a:tblGrid>
              <a:tr h="3236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Место в рейтинге</a:t>
                      </a:r>
                      <a:endParaRPr lang="ru-RU" sz="8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kern="5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Наименование муниципального опорного центра</a:t>
                      </a:r>
                      <a:endParaRPr lang="ru-RU" sz="800" kern="5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05332671"/>
                  </a:ext>
                </a:extLst>
              </a:tr>
              <a:tr h="1618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1</a:t>
                      </a:r>
                      <a:endParaRPr lang="ru-RU" sz="8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5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Муниципальный опорный центр города Кургана</a:t>
                      </a:r>
                      <a:endParaRPr lang="ru-RU" sz="800" kern="5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02599293"/>
                  </a:ext>
                </a:extLst>
              </a:tr>
              <a:tr h="1618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2</a:t>
                      </a:r>
                      <a:endParaRPr lang="ru-RU" sz="8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Муниципальный опорный центр </a:t>
                      </a:r>
                      <a:r>
                        <a:rPr lang="ru-RU" sz="1000" kern="5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Катайского</a:t>
                      </a:r>
                      <a:r>
                        <a:rPr lang="ru-RU" sz="10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муниципального округа</a:t>
                      </a:r>
                      <a:endParaRPr lang="ru-RU" sz="8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87092195"/>
                  </a:ext>
                </a:extLst>
              </a:tr>
              <a:tr h="1618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kern="5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3</a:t>
                      </a:r>
                      <a:endParaRPr lang="ru-RU" sz="800" kern="5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Муниципальный опорный центр </a:t>
                      </a:r>
                      <a:r>
                        <a:rPr lang="ru-RU" sz="1000" kern="5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Шадринского</a:t>
                      </a:r>
                      <a:r>
                        <a:rPr lang="ru-RU" sz="10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муниципального округа</a:t>
                      </a:r>
                      <a:endParaRPr lang="ru-RU" sz="8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84184395"/>
                  </a:ext>
                </a:extLst>
              </a:tr>
              <a:tr h="1618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4-5</a:t>
                      </a:r>
                      <a:endParaRPr lang="ru-RU" sz="8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Муниципальный опорный центр </a:t>
                      </a:r>
                      <a:r>
                        <a:rPr lang="ru-RU" sz="1000" kern="5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Лебяжьевского</a:t>
                      </a:r>
                      <a:r>
                        <a:rPr lang="ru-RU" sz="10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муниципального округа</a:t>
                      </a:r>
                      <a:endParaRPr lang="ru-RU" sz="8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05555293"/>
                  </a:ext>
                </a:extLst>
              </a:tr>
              <a:tr h="1618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kern="5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4-5</a:t>
                      </a:r>
                      <a:endParaRPr lang="ru-RU" sz="800" kern="5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Муниципальный опорный центр </a:t>
                      </a:r>
                      <a:r>
                        <a:rPr lang="ru-RU" sz="1000" kern="5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Варгашинского</a:t>
                      </a:r>
                      <a:r>
                        <a:rPr lang="ru-RU" sz="10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муниципального округа</a:t>
                      </a:r>
                      <a:endParaRPr lang="ru-RU" sz="8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30879227"/>
                  </a:ext>
                </a:extLst>
              </a:tr>
              <a:tr h="1618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kern="5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6</a:t>
                      </a:r>
                      <a:endParaRPr lang="ru-RU" sz="800" kern="5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Муниципальный опорный центр </a:t>
                      </a:r>
                      <a:r>
                        <a:rPr lang="ru-RU" sz="1000" kern="5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Щучанского</a:t>
                      </a:r>
                      <a:r>
                        <a:rPr lang="ru-RU" sz="10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муниципального округа </a:t>
                      </a:r>
                      <a:endParaRPr lang="ru-RU" sz="8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29416152"/>
                  </a:ext>
                </a:extLst>
              </a:tr>
              <a:tr h="1618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kern="5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7-9</a:t>
                      </a:r>
                      <a:endParaRPr lang="ru-RU" sz="800" kern="5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Муниципальный опорный центр Куртамышского муниципального округа</a:t>
                      </a:r>
                      <a:endParaRPr lang="ru-RU" sz="8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9116245"/>
                  </a:ext>
                </a:extLst>
              </a:tr>
              <a:tr h="1618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kern="5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7-9</a:t>
                      </a:r>
                      <a:endParaRPr lang="ru-RU" sz="800" kern="5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Муниципальный опорный центр </a:t>
                      </a:r>
                      <a:r>
                        <a:rPr lang="ru-RU" sz="1000" kern="5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Каргапольского</a:t>
                      </a:r>
                      <a:r>
                        <a:rPr lang="ru-RU" sz="10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муниципального округа</a:t>
                      </a:r>
                      <a:endParaRPr lang="ru-RU" sz="8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08894942"/>
                  </a:ext>
                </a:extLst>
              </a:tr>
              <a:tr h="1618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kern="5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7-9</a:t>
                      </a:r>
                      <a:endParaRPr lang="ru-RU" sz="800" kern="5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Муниципальный опорный центр </a:t>
                      </a:r>
                      <a:r>
                        <a:rPr lang="ru-RU" sz="1000" kern="5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Далматовского</a:t>
                      </a:r>
                      <a:r>
                        <a:rPr lang="ru-RU" sz="10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муниципального округа </a:t>
                      </a:r>
                      <a:endParaRPr lang="ru-RU" sz="8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8789611"/>
                  </a:ext>
                </a:extLst>
              </a:tr>
              <a:tr h="1618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kern="5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10</a:t>
                      </a:r>
                      <a:endParaRPr lang="ru-RU" sz="800" kern="5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Муниципальный опорный центр </a:t>
                      </a:r>
                      <a:r>
                        <a:rPr lang="ru-RU" sz="1000" kern="5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Мокроусовского</a:t>
                      </a:r>
                      <a:r>
                        <a:rPr lang="ru-RU" sz="10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муниципального округа </a:t>
                      </a:r>
                      <a:endParaRPr lang="ru-RU" sz="8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71699872"/>
                  </a:ext>
                </a:extLst>
              </a:tr>
              <a:tr h="1618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kern="5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11</a:t>
                      </a:r>
                      <a:endParaRPr lang="ru-RU" sz="800" kern="5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Муниципальный опорный центр </a:t>
                      </a:r>
                      <a:r>
                        <a:rPr lang="ru-RU" sz="1000" kern="5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Кетовского</a:t>
                      </a:r>
                      <a:r>
                        <a:rPr lang="ru-RU" sz="10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муниципального округа</a:t>
                      </a:r>
                      <a:endParaRPr lang="ru-RU" sz="8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8109468"/>
                  </a:ext>
                </a:extLst>
              </a:tr>
              <a:tr h="1618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kern="5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12-13</a:t>
                      </a:r>
                      <a:endParaRPr lang="ru-RU" sz="800" kern="5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Муниципальный опорный центр </a:t>
                      </a:r>
                      <a:r>
                        <a:rPr lang="ru-RU" sz="1000" kern="5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Половинского</a:t>
                      </a:r>
                      <a:r>
                        <a:rPr lang="ru-RU" sz="10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муниципального округа</a:t>
                      </a:r>
                      <a:endParaRPr lang="ru-RU" sz="8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68431291"/>
                  </a:ext>
                </a:extLst>
              </a:tr>
              <a:tr h="1618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kern="5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12-13</a:t>
                      </a:r>
                      <a:endParaRPr lang="ru-RU" sz="800" kern="5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Муниципальный опорный центр Частоозерского муниципального округа</a:t>
                      </a:r>
                      <a:endParaRPr lang="ru-RU" sz="8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08556249"/>
                  </a:ext>
                </a:extLst>
              </a:tr>
              <a:tr h="1618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kern="5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14</a:t>
                      </a:r>
                      <a:endParaRPr lang="ru-RU" sz="800" kern="5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Муниципальный опорный центр </a:t>
                      </a:r>
                      <a:r>
                        <a:rPr lang="ru-RU" sz="1000" kern="5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Мишкинского</a:t>
                      </a:r>
                      <a:r>
                        <a:rPr lang="ru-RU" sz="10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муниципального округа</a:t>
                      </a:r>
                      <a:endParaRPr lang="ru-RU" sz="8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21417704"/>
                  </a:ext>
                </a:extLst>
              </a:tr>
              <a:tr h="1618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kern="5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15</a:t>
                      </a:r>
                      <a:endParaRPr lang="ru-RU" sz="800" kern="5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Муниципальный опорный центр </a:t>
                      </a:r>
                      <a:r>
                        <a:rPr lang="ru-RU" sz="1000" kern="5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Шатровского</a:t>
                      </a:r>
                      <a:r>
                        <a:rPr lang="ru-RU" sz="10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муниципального округа</a:t>
                      </a:r>
                      <a:endParaRPr lang="ru-RU" sz="8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69616357"/>
                  </a:ext>
                </a:extLst>
              </a:tr>
              <a:tr h="1618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kern="5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16</a:t>
                      </a:r>
                      <a:endParaRPr lang="ru-RU" sz="800" kern="5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Муниципальный опорный центр Целинного муниципального округа</a:t>
                      </a:r>
                      <a:endParaRPr lang="ru-RU" sz="8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7809040"/>
                  </a:ext>
                </a:extLst>
              </a:tr>
              <a:tr h="1618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kern="5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17</a:t>
                      </a:r>
                      <a:endParaRPr lang="ru-RU" sz="800" kern="5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Муниципальный опорный центр </a:t>
                      </a:r>
                      <a:r>
                        <a:rPr lang="ru-RU" sz="1000" kern="5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Петуховского</a:t>
                      </a:r>
                      <a:r>
                        <a:rPr lang="ru-RU" sz="10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муниципального округа</a:t>
                      </a:r>
                      <a:endParaRPr lang="ru-RU" sz="8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97422715"/>
                  </a:ext>
                </a:extLst>
              </a:tr>
              <a:tr h="1618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kern="5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18</a:t>
                      </a:r>
                      <a:endParaRPr lang="ru-RU" sz="800" kern="5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Муниципальный опорный центр </a:t>
                      </a:r>
                      <a:r>
                        <a:rPr lang="ru-RU" sz="1000" kern="5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Макушинского</a:t>
                      </a:r>
                      <a:r>
                        <a:rPr lang="ru-RU" sz="10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муниципального округа</a:t>
                      </a:r>
                      <a:endParaRPr lang="ru-RU" sz="8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73743899"/>
                  </a:ext>
                </a:extLst>
              </a:tr>
              <a:tr h="1618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kern="5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19-20</a:t>
                      </a:r>
                      <a:endParaRPr lang="ru-RU" sz="800" kern="5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Муниципальный опорный центр Шумихинского муниципального округа</a:t>
                      </a:r>
                      <a:endParaRPr lang="ru-RU" sz="8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80674226"/>
                  </a:ext>
                </a:extLst>
              </a:tr>
              <a:tr h="1618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kern="5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19-20</a:t>
                      </a:r>
                      <a:endParaRPr lang="ru-RU" sz="800" kern="5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Муниципальный опорный центр </a:t>
                      </a:r>
                      <a:r>
                        <a:rPr lang="ru-RU" sz="1000" kern="5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Юргамышского</a:t>
                      </a:r>
                      <a:r>
                        <a:rPr lang="ru-RU" sz="10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муниципального округа</a:t>
                      </a:r>
                      <a:endParaRPr lang="ru-RU" sz="8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16733261"/>
                  </a:ext>
                </a:extLst>
              </a:tr>
              <a:tr h="1618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kern="5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21</a:t>
                      </a:r>
                      <a:endParaRPr lang="ru-RU" sz="800" kern="5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Муниципальный опорный центр </a:t>
                      </a:r>
                      <a:r>
                        <a:rPr lang="ru-RU" sz="1000" kern="5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Альменевского</a:t>
                      </a:r>
                      <a:r>
                        <a:rPr lang="ru-RU" sz="10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муниципального округа</a:t>
                      </a:r>
                      <a:endParaRPr lang="ru-RU" sz="8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39093955"/>
                  </a:ext>
                </a:extLst>
              </a:tr>
              <a:tr h="1618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kern="5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22</a:t>
                      </a:r>
                      <a:endParaRPr lang="ru-RU" sz="800" kern="5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Муниципальный опорный центр </a:t>
                      </a:r>
                      <a:r>
                        <a:rPr lang="ru-RU" sz="1000" kern="5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Притобольного</a:t>
                      </a:r>
                      <a:r>
                        <a:rPr lang="ru-RU" sz="10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муниципального округа</a:t>
                      </a:r>
                      <a:endParaRPr lang="ru-RU" sz="8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47798789"/>
                  </a:ext>
                </a:extLst>
              </a:tr>
              <a:tr h="1618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kern="5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23</a:t>
                      </a:r>
                      <a:endParaRPr lang="ru-RU" sz="800" kern="5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Муниципальный опорный центр Белозерского муниципального округа</a:t>
                      </a:r>
                      <a:endParaRPr lang="ru-RU" sz="8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36204775"/>
                  </a:ext>
                </a:extLst>
              </a:tr>
              <a:tr h="1618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kern="5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24</a:t>
                      </a:r>
                      <a:endParaRPr lang="ru-RU" sz="800" kern="5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Муниципальный опорный центр </a:t>
                      </a:r>
                      <a:r>
                        <a:rPr lang="ru-RU" sz="1000" kern="5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Сафакулевского</a:t>
                      </a:r>
                      <a:r>
                        <a:rPr lang="ru-RU" sz="10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муниципального округа</a:t>
                      </a:r>
                      <a:endParaRPr lang="ru-RU" sz="8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79911227"/>
                  </a:ext>
                </a:extLst>
              </a:tr>
              <a:tr h="1618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kern="5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25-26</a:t>
                      </a:r>
                      <a:endParaRPr lang="ru-RU" sz="800" kern="5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Муниципальный опорный центр Звериноголовского муниципального округа</a:t>
                      </a:r>
                      <a:endParaRPr lang="ru-RU" sz="8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56481759"/>
                  </a:ext>
                </a:extLst>
              </a:tr>
              <a:tr h="1618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kern="5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25-26</a:t>
                      </a:r>
                      <a:endParaRPr lang="ru-RU" sz="800" kern="5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Муниципальный опорный центр города Шадринска</a:t>
                      </a:r>
                      <a:endParaRPr lang="ru-RU" sz="800" kern="5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120034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593884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2237</TotalTime>
  <Words>781</Words>
  <Application>Microsoft Office PowerPoint</Application>
  <PresentationFormat>Произвольный</PresentationFormat>
  <Paragraphs>152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Рейтинг организаций дополнительного образования  и муниципальных опорных центров  за 2024 год</vt:lpstr>
      <vt:lpstr>Слайд 2</vt:lpstr>
      <vt:lpstr>Результаты рейтинга образовательных организаций дополнительного образования  Курганской области в 2024 году  </vt:lpstr>
      <vt:lpstr>Слайд 4</vt:lpstr>
      <vt:lpstr>Критерии эффективности работы МОЦ</vt:lpstr>
      <vt:lpstr>Результаты рейтинга муниципальных опорных центров Курганской области в 2024 году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Регламент проведения независимой оценки качества дополнительных общеразвивающих программ в соответствии с социальными сертификатами в условиях социального заказа</dc:title>
  <dc:creator>Галина Кунгурцева</dc:creator>
  <cp:lastModifiedBy>BM GROUP</cp:lastModifiedBy>
  <cp:revision>50</cp:revision>
  <dcterms:created xsi:type="dcterms:W3CDTF">2024-01-19T06:01:12Z</dcterms:created>
  <dcterms:modified xsi:type="dcterms:W3CDTF">2025-02-06T05:54:58Z</dcterms:modified>
</cp:coreProperties>
</file>