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5" r:id="rId10"/>
    <p:sldId id="276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7" r:id="rId20"/>
    <p:sldId id="286" r:id="rId21"/>
    <p:sldId id="285" r:id="rId22"/>
    <p:sldId id="288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7" r:id="rId31"/>
    <p:sldId id="26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286CD-4638-410F-A39C-C0294598D5A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15689-CDD6-4C16-B1C9-A7659C132BA3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Обработка материалов исследования</a:t>
          </a:r>
          <a:endParaRPr lang="ru-RU" dirty="0" smtClean="0">
            <a:solidFill>
              <a:schemeClr val="tx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1C2EE12-BA95-4C0F-9547-DD78C7A0369A}" type="parTrans" cxnId="{6460B536-F321-4995-95E6-34716D44239C}">
      <dgm:prSet/>
      <dgm:spPr/>
      <dgm:t>
        <a:bodyPr/>
        <a:lstStyle/>
        <a:p>
          <a:endParaRPr lang="ru-RU"/>
        </a:p>
      </dgm:t>
    </dgm:pt>
    <dgm:pt modelId="{5F40D68A-0BEA-42BE-A9E8-E5A2B421A993}" type="sibTrans" cxnId="{6460B536-F321-4995-95E6-34716D44239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97C9EAA-F5E4-44FB-8CD2-3CB5F1D15F3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Определение цели социального заказа </a:t>
          </a:r>
          <a:endParaRPr lang="ru-RU" dirty="0">
            <a:solidFill>
              <a:schemeClr val="tx1"/>
            </a:solidFill>
          </a:endParaRPr>
        </a:p>
      </dgm:t>
    </dgm:pt>
    <dgm:pt modelId="{A56D7CF4-4B67-4D84-B49D-9F197BD26230}" type="parTrans" cxnId="{FD3597C9-7797-4DE0-AC37-49A6E72CB13A}">
      <dgm:prSet/>
      <dgm:spPr/>
      <dgm:t>
        <a:bodyPr/>
        <a:lstStyle/>
        <a:p>
          <a:endParaRPr lang="ru-RU"/>
        </a:p>
      </dgm:t>
    </dgm:pt>
    <dgm:pt modelId="{D36FDE3C-41AA-40B7-A757-D08859FA5CCC}" type="sibTrans" cxnId="{FD3597C9-7797-4DE0-AC37-49A6E72CB13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C8D3F99-4924-40B3-964B-EAB1AB32AB9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Подготовительный (отбор/разработка методики изучения социального заказа)</a:t>
          </a:r>
          <a:endParaRPr lang="ru-RU" dirty="0">
            <a:solidFill>
              <a:schemeClr val="tx1"/>
            </a:solidFill>
          </a:endParaRPr>
        </a:p>
      </dgm:t>
    </dgm:pt>
    <dgm:pt modelId="{3D645D67-2B61-4749-83C1-1CFA29BB1AD5}" type="parTrans" cxnId="{2B20523C-DC51-4938-BAE4-FDD9D39E704C}">
      <dgm:prSet/>
      <dgm:spPr/>
      <dgm:t>
        <a:bodyPr/>
        <a:lstStyle/>
        <a:p>
          <a:endParaRPr lang="ru-RU"/>
        </a:p>
      </dgm:t>
    </dgm:pt>
    <dgm:pt modelId="{2A815F38-DA99-460B-8642-CAB737D00F30}" type="sibTrans" cxnId="{2B20523C-DC51-4938-BAE4-FDD9D39E704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EF07612-5229-448A-AD5B-CD7CBE8BC037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Проведение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0B1F1133-B5EC-49E2-A118-C76CD9AAC3B7}" type="parTrans" cxnId="{1463EDE3-0AE8-419F-B985-88D25F1FA310}">
      <dgm:prSet/>
      <dgm:spPr/>
      <dgm:t>
        <a:bodyPr/>
        <a:lstStyle/>
        <a:p>
          <a:endParaRPr lang="ru-RU"/>
        </a:p>
      </dgm:t>
    </dgm:pt>
    <dgm:pt modelId="{7BF02446-EAC0-4ADA-8F0E-41FD7A74D789}" type="sibTrans" cxnId="{1463EDE3-0AE8-419F-B985-88D25F1FA31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EFC20A8-AE9E-4146-81B1-DF76ED65678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Анализ результатов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E8D443F6-2C41-435C-A35A-E05F596EF3B1}" type="parTrans" cxnId="{C6A531D6-9AFB-4637-AEB5-586090D1C1D6}">
      <dgm:prSet/>
      <dgm:spPr/>
      <dgm:t>
        <a:bodyPr/>
        <a:lstStyle/>
        <a:p>
          <a:endParaRPr lang="ru-RU"/>
        </a:p>
      </dgm:t>
    </dgm:pt>
    <dgm:pt modelId="{0F7FCAB0-487F-462C-B4F7-F2C942D18978}" type="sibTrans" cxnId="{C6A531D6-9AFB-4637-AEB5-586090D1C1D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F32C774-26E9-46FC-85AE-92EA95130FF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Разработка управленческого решения по итогам анализа результатов исследования</a:t>
          </a:r>
          <a:endParaRPr lang="ru-RU" dirty="0">
            <a:solidFill>
              <a:schemeClr val="tx1"/>
            </a:solidFill>
          </a:endParaRPr>
        </a:p>
      </dgm:t>
    </dgm:pt>
    <dgm:pt modelId="{7EBCD2CA-66C8-4CD4-AEE6-373D17D98738}" type="parTrans" cxnId="{ACF6C5AA-3F45-4DBD-8441-A8FB40932C0B}">
      <dgm:prSet/>
      <dgm:spPr/>
      <dgm:t>
        <a:bodyPr/>
        <a:lstStyle/>
        <a:p>
          <a:endParaRPr lang="ru-RU"/>
        </a:p>
      </dgm:t>
    </dgm:pt>
    <dgm:pt modelId="{C96185D4-9B99-40A2-8AFA-43432E8812B6}" type="sibTrans" cxnId="{ACF6C5AA-3F45-4DBD-8441-A8FB40932C0B}">
      <dgm:prSet/>
      <dgm:spPr/>
      <dgm:t>
        <a:bodyPr/>
        <a:lstStyle/>
        <a:p>
          <a:endParaRPr lang="ru-RU"/>
        </a:p>
      </dgm:t>
    </dgm:pt>
    <dgm:pt modelId="{044E4E50-71F0-42D5-BE33-9671DF9F6437}" type="pres">
      <dgm:prSet presAssocID="{855286CD-4638-410F-A39C-C0294598D5A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2E2ABB-3CB7-453C-8673-BD9BECFF80A0}" type="pres">
      <dgm:prSet presAssocID="{B97C9EAA-F5E4-44FB-8CD2-3CB5F1D15F3E}" presName="compNode" presStyleCnt="0"/>
      <dgm:spPr/>
    </dgm:pt>
    <dgm:pt modelId="{BA173865-8190-438C-B528-0B46FFAC0E9B}" type="pres">
      <dgm:prSet presAssocID="{B97C9EAA-F5E4-44FB-8CD2-3CB5F1D15F3E}" presName="dummyConnPt" presStyleCnt="0"/>
      <dgm:spPr/>
    </dgm:pt>
    <dgm:pt modelId="{2531F268-B28A-4D01-9FBC-FCE5518E39EB}" type="pres">
      <dgm:prSet presAssocID="{B97C9EAA-F5E4-44FB-8CD2-3CB5F1D15F3E}" presName="node" presStyleLbl="node1" presStyleIdx="0" presStyleCnt="6" custScaleX="155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EC44-E165-4169-85E0-F0EC8EF06332}" type="pres">
      <dgm:prSet presAssocID="{D36FDE3C-41AA-40B7-A757-D08859FA5CCC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0654D869-B9C0-4425-A218-53CD65BF3DF2}" type="pres">
      <dgm:prSet presAssocID="{BC8D3F99-4924-40B3-964B-EAB1AB32AB9B}" presName="compNode" presStyleCnt="0"/>
      <dgm:spPr/>
    </dgm:pt>
    <dgm:pt modelId="{E668F96A-FF7F-4E0E-8959-AAEA97940D52}" type="pres">
      <dgm:prSet presAssocID="{BC8D3F99-4924-40B3-964B-EAB1AB32AB9B}" presName="dummyConnPt" presStyleCnt="0"/>
      <dgm:spPr/>
    </dgm:pt>
    <dgm:pt modelId="{7D7D767E-5D71-4D26-98BD-29BAA5D7D560}" type="pres">
      <dgm:prSet presAssocID="{BC8D3F99-4924-40B3-964B-EAB1AB32AB9B}" presName="node" presStyleLbl="node1" presStyleIdx="1" presStyleCnt="6" custScaleX="156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BD751-ED0A-426C-8486-B8C0A95B468A}" type="pres">
      <dgm:prSet presAssocID="{2A815F38-DA99-460B-8642-CAB737D00F30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A97769EB-0B9D-46D2-B6F6-29B4F7FAE3A6}" type="pres">
      <dgm:prSet presAssocID="{DEF07612-5229-448A-AD5B-CD7CBE8BC037}" presName="compNode" presStyleCnt="0"/>
      <dgm:spPr/>
    </dgm:pt>
    <dgm:pt modelId="{93BE027F-5CA9-45A6-B990-6E314F8102C0}" type="pres">
      <dgm:prSet presAssocID="{DEF07612-5229-448A-AD5B-CD7CBE8BC037}" presName="dummyConnPt" presStyleCnt="0"/>
      <dgm:spPr/>
    </dgm:pt>
    <dgm:pt modelId="{11B0E1E4-D37C-4CAE-830C-3A5B7B34EBE2}" type="pres">
      <dgm:prSet presAssocID="{DEF07612-5229-448A-AD5B-CD7CBE8BC037}" presName="node" presStyleLbl="node1" presStyleIdx="2" presStyleCnt="6" custScaleX="155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47F47-7E0D-44A9-9263-0728153AF037}" type="pres">
      <dgm:prSet presAssocID="{7BF02446-EAC0-4ADA-8F0E-41FD7A74D789}" presName="sibTrans" presStyleLbl="bgSibTrans2D1" presStyleIdx="2" presStyleCnt="5" custLinFactNeighborY="11587"/>
      <dgm:spPr/>
      <dgm:t>
        <a:bodyPr/>
        <a:lstStyle/>
        <a:p>
          <a:endParaRPr lang="ru-RU"/>
        </a:p>
      </dgm:t>
    </dgm:pt>
    <dgm:pt modelId="{7ED7FF7E-3DF9-4E54-9FAB-AE6C478B2D8A}" type="pres">
      <dgm:prSet presAssocID="{19115689-CDD6-4C16-B1C9-A7659C132BA3}" presName="compNode" presStyleCnt="0"/>
      <dgm:spPr/>
    </dgm:pt>
    <dgm:pt modelId="{5B0FA9C5-6FD0-461F-A1D2-C2973EAEF8EC}" type="pres">
      <dgm:prSet presAssocID="{19115689-CDD6-4C16-B1C9-A7659C132BA3}" presName="dummyConnPt" presStyleCnt="0"/>
      <dgm:spPr/>
    </dgm:pt>
    <dgm:pt modelId="{B61AEDAB-8413-4338-8E79-1309749FA20B}" type="pres">
      <dgm:prSet presAssocID="{19115689-CDD6-4C16-B1C9-A7659C132BA3}" presName="node" presStyleLbl="node1" presStyleIdx="3" presStyleCnt="6" custScaleX="153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92E7B-F6F3-428C-86C8-DF71C91E0AE6}" type="pres">
      <dgm:prSet presAssocID="{5F40D68A-0BEA-42BE-A9E8-E5A2B421A993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43429F72-0250-4043-AD5A-23E6D8E5653C}" type="pres">
      <dgm:prSet presAssocID="{7EFC20A8-AE9E-4146-81B1-DF76ED65678E}" presName="compNode" presStyleCnt="0"/>
      <dgm:spPr/>
    </dgm:pt>
    <dgm:pt modelId="{B7600C91-2262-48EA-B41C-243F72C61217}" type="pres">
      <dgm:prSet presAssocID="{7EFC20A8-AE9E-4146-81B1-DF76ED65678E}" presName="dummyConnPt" presStyleCnt="0"/>
      <dgm:spPr/>
    </dgm:pt>
    <dgm:pt modelId="{5B649BC9-B952-4989-BE9D-553CC3E2262A}" type="pres">
      <dgm:prSet presAssocID="{7EFC20A8-AE9E-4146-81B1-DF76ED65678E}" presName="node" presStyleLbl="node1" presStyleIdx="4" presStyleCnt="6" custScaleX="15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7CE2F-BB54-4E8F-90DC-06AA7C24C3B7}" type="pres">
      <dgm:prSet presAssocID="{0F7FCAB0-487F-462C-B4F7-F2C942D18978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276CFE23-5750-4FD3-8ABE-2831525310FB}" type="pres">
      <dgm:prSet presAssocID="{BF32C774-26E9-46FC-85AE-92EA95130FF8}" presName="compNode" presStyleCnt="0"/>
      <dgm:spPr/>
    </dgm:pt>
    <dgm:pt modelId="{9B21ABA5-24FA-48C0-928C-1AEAA60866B1}" type="pres">
      <dgm:prSet presAssocID="{BF32C774-26E9-46FC-85AE-92EA95130FF8}" presName="dummyConnPt" presStyleCnt="0"/>
      <dgm:spPr/>
    </dgm:pt>
    <dgm:pt modelId="{046DC4B9-C6E8-47B0-94F7-28A252730D9B}" type="pres">
      <dgm:prSet presAssocID="{BF32C774-26E9-46FC-85AE-92EA95130FF8}" presName="node" presStyleLbl="node1" presStyleIdx="5" presStyleCnt="6" custScaleX="158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2B5F6-578F-44A4-AF99-4D2996CFC546}" type="presOf" srcId="{7EFC20A8-AE9E-4146-81B1-DF76ED65678E}" destId="{5B649BC9-B952-4989-BE9D-553CC3E2262A}" srcOrd="0" destOrd="0" presId="urn:microsoft.com/office/officeart/2005/8/layout/bProcess4"/>
    <dgm:cxn modelId="{AB4432D7-EED8-40C6-B4D9-173E51D91A19}" type="presOf" srcId="{855286CD-4638-410F-A39C-C0294598D5A4}" destId="{044E4E50-71F0-42D5-BE33-9671DF9F6437}" srcOrd="0" destOrd="0" presId="urn:microsoft.com/office/officeart/2005/8/layout/bProcess4"/>
    <dgm:cxn modelId="{784692A3-FBC8-40EF-8198-5DE656D4F9C3}" type="presOf" srcId="{B97C9EAA-F5E4-44FB-8CD2-3CB5F1D15F3E}" destId="{2531F268-B28A-4D01-9FBC-FCE5518E39EB}" srcOrd="0" destOrd="0" presId="urn:microsoft.com/office/officeart/2005/8/layout/bProcess4"/>
    <dgm:cxn modelId="{2B20523C-DC51-4938-BAE4-FDD9D39E704C}" srcId="{855286CD-4638-410F-A39C-C0294598D5A4}" destId="{BC8D3F99-4924-40B3-964B-EAB1AB32AB9B}" srcOrd="1" destOrd="0" parTransId="{3D645D67-2B61-4749-83C1-1CFA29BB1AD5}" sibTransId="{2A815F38-DA99-460B-8642-CAB737D00F30}"/>
    <dgm:cxn modelId="{ACF6C5AA-3F45-4DBD-8441-A8FB40932C0B}" srcId="{855286CD-4638-410F-A39C-C0294598D5A4}" destId="{BF32C774-26E9-46FC-85AE-92EA95130FF8}" srcOrd="5" destOrd="0" parTransId="{7EBCD2CA-66C8-4CD4-AEE6-373D17D98738}" sibTransId="{C96185D4-9B99-40A2-8AFA-43432E8812B6}"/>
    <dgm:cxn modelId="{170CCA9F-A3AF-4EF7-8127-AEBA0839D558}" type="presOf" srcId="{BC8D3F99-4924-40B3-964B-EAB1AB32AB9B}" destId="{7D7D767E-5D71-4D26-98BD-29BAA5D7D560}" srcOrd="0" destOrd="0" presId="urn:microsoft.com/office/officeart/2005/8/layout/bProcess4"/>
    <dgm:cxn modelId="{830FB023-3A8B-4D10-8375-EC265E0726D4}" type="presOf" srcId="{DEF07612-5229-448A-AD5B-CD7CBE8BC037}" destId="{11B0E1E4-D37C-4CAE-830C-3A5B7B34EBE2}" srcOrd="0" destOrd="0" presId="urn:microsoft.com/office/officeart/2005/8/layout/bProcess4"/>
    <dgm:cxn modelId="{AEFB67D9-38CA-41EE-80B8-D80101EE89E1}" type="presOf" srcId="{BF32C774-26E9-46FC-85AE-92EA95130FF8}" destId="{046DC4B9-C6E8-47B0-94F7-28A252730D9B}" srcOrd="0" destOrd="0" presId="urn:microsoft.com/office/officeart/2005/8/layout/bProcess4"/>
    <dgm:cxn modelId="{A50B024A-C9BB-42F1-9073-65BA5AA5DDA3}" type="presOf" srcId="{19115689-CDD6-4C16-B1C9-A7659C132BA3}" destId="{B61AEDAB-8413-4338-8E79-1309749FA20B}" srcOrd="0" destOrd="0" presId="urn:microsoft.com/office/officeart/2005/8/layout/bProcess4"/>
    <dgm:cxn modelId="{1463EDE3-0AE8-419F-B985-88D25F1FA310}" srcId="{855286CD-4638-410F-A39C-C0294598D5A4}" destId="{DEF07612-5229-448A-AD5B-CD7CBE8BC037}" srcOrd="2" destOrd="0" parTransId="{0B1F1133-B5EC-49E2-A118-C76CD9AAC3B7}" sibTransId="{7BF02446-EAC0-4ADA-8F0E-41FD7A74D789}"/>
    <dgm:cxn modelId="{BF7AC6AD-3B69-4EDE-A19D-ED3F66A4B2E2}" type="presOf" srcId="{D36FDE3C-41AA-40B7-A757-D08859FA5CCC}" destId="{ECB1EC44-E165-4169-85E0-F0EC8EF06332}" srcOrd="0" destOrd="0" presId="urn:microsoft.com/office/officeart/2005/8/layout/bProcess4"/>
    <dgm:cxn modelId="{32B037DF-C6E1-4780-87B0-B39F36B0B592}" type="presOf" srcId="{7BF02446-EAC0-4ADA-8F0E-41FD7A74D789}" destId="{73847F47-7E0D-44A9-9263-0728153AF037}" srcOrd="0" destOrd="0" presId="urn:microsoft.com/office/officeart/2005/8/layout/bProcess4"/>
    <dgm:cxn modelId="{6460B536-F321-4995-95E6-34716D44239C}" srcId="{855286CD-4638-410F-A39C-C0294598D5A4}" destId="{19115689-CDD6-4C16-B1C9-A7659C132BA3}" srcOrd="3" destOrd="0" parTransId="{91C2EE12-BA95-4C0F-9547-DD78C7A0369A}" sibTransId="{5F40D68A-0BEA-42BE-A9E8-E5A2B421A993}"/>
    <dgm:cxn modelId="{7DE44F3E-A786-4FEE-8BAC-B187792A503D}" type="presOf" srcId="{0F7FCAB0-487F-462C-B4F7-F2C942D18978}" destId="{4BC7CE2F-BB54-4E8F-90DC-06AA7C24C3B7}" srcOrd="0" destOrd="0" presId="urn:microsoft.com/office/officeart/2005/8/layout/bProcess4"/>
    <dgm:cxn modelId="{FD3597C9-7797-4DE0-AC37-49A6E72CB13A}" srcId="{855286CD-4638-410F-A39C-C0294598D5A4}" destId="{B97C9EAA-F5E4-44FB-8CD2-3CB5F1D15F3E}" srcOrd="0" destOrd="0" parTransId="{A56D7CF4-4B67-4D84-B49D-9F197BD26230}" sibTransId="{D36FDE3C-41AA-40B7-A757-D08859FA5CCC}"/>
    <dgm:cxn modelId="{416DEC2C-E0D0-4E76-B20C-91F12A072042}" type="presOf" srcId="{5F40D68A-0BEA-42BE-A9E8-E5A2B421A993}" destId="{46E92E7B-F6F3-428C-86C8-DF71C91E0AE6}" srcOrd="0" destOrd="0" presId="urn:microsoft.com/office/officeart/2005/8/layout/bProcess4"/>
    <dgm:cxn modelId="{C6A531D6-9AFB-4637-AEB5-586090D1C1D6}" srcId="{855286CD-4638-410F-A39C-C0294598D5A4}" destId="{7EFC20A8-AE9E-4146-81B1-DF76ED65678E}" srcOrd="4" destOrd="0" parTransId="{E8D443F6-2C41-435C-A35A-E05F596EF3B1}" sibTransId="{0F7FCAB0-487F-462C-B4F7-F2C942D18978}"/>
    <dgm:cxn modelId="{FAA5DB8F-1E16-4B67-A1DD-142F5F6443FD}" type="presOf" srcId="{2A815F38-DA99-460B-8642-CAB737D00F30}" destId="{83FBD751-ED0A-426C-8486-B8C0A95B468A}" srcOrd="0" destOrd="0" presId="urn:microsoft.com/office/officeart/2005/8/layout/bProcess4"/>
    <dgm:cxn modelId="{11213265-AA4B-4C0F-8E27-AFC420D386BA}" type="presParOf" srcId="{044E4E50-71F0-42D5-BE33-9671DF9F6437}" destId="{2A2E2ABB-3CB7-453C-8673-BD9BECFF80A0}" srcOrd="0" destOrd="0" presId="urn:microsoft.com/office/officeart/2005/8/layout/bProcess4"/>
    <dgm:cxn modelId="{1F0AA8C0-29E8-4FCA-9379-0C0719D11A36}" type="presParOf" srcId="{2A2E2ABB-3CB7-453C-8673-BD9BECFF80A0}" destId="{BA173865-8190-438C-B528-0B46FFAC0E9B}" srcOrd="0" destOrd="0" presId="urn:microsoft.com/office/officeart/2005/8/layout/bProcess4"/>
    <dgm:cxn modelId="{E22CFE07-CBA0-4CC4-B514-54C3FB87C050}" type="presParOf" srcId="{2A2E2ABB-3CB7-453C-8673-BD9BECFF80A0}" destId="{2531F268-B28A-4D01-9FBC-FCE5518E39EB}" srcOrd="1" destOrd="0" presId="urn:microsoft.com/office/officeart/2005/8/layout/bProcess4"/>
    <dgm:cxn modelId="{0865E443-953B-442B-8F6E-A5A38D38EF06}" type="presParOf" srcId="{044E4E50-71F0-42D5-BE33-9671DF9F6437}" destId="{ECB1EC44-E165-4169-85E0-F0EC8EF06332}" srcOrd="1" destOrd="0" presId="urn:microsoft.com/office/officeart/2005/8/layout/bProcess4"/>
    <dgm:cxn modelId="{213C3E65-31B7-4CC4-8762-8FB4D95A7807}" type="presParOf" srcId="{044E4E50-71F0-42D5-BE33-9671DF9F6437}" destId="{0654D869-B9C0-4425-A218-53CD65BF3DF2}" srcOrd="2" destOrd="0" presId="urn:microsoft.com/office/officeart/2005/8/layout/bProcess4"/>
    <dgm:cxn modelId="{88CBD073-F332-49D6-989A-344250E03FBC}" type="presParOf" srcId="{0654D869-B9C0-4425-A218-53CD65BF3DF2}" destId="{E668F96A-FF7F-4E0E-8959-AAEA97940D52}" srcOrd="0" destOrd="0" presId="urn:microsoft.com/office/officeart/2005/8/layout/bProcess4"/>
    <dgm:cxn modelId="{E4C47E97-6151-43EC-BCAA-A9C31413B682}" type="presParOf" srcId="{0654D869-B9C0-4425-A218-53CD65BF3DF2}" destId="{7D7D767E-5D71-4D26-98BD-29BAA5D7D560}" srcOrd="1" destOrd="0" presId="urn:microsoft.com/office/officeart/2005/8/layout/bProcess4"/>
    <dgm:cxn modelId="{FE05F9A9-6F79-4A1F-BD45-2EBFE9EF24FB}" type="presParOf" srcId="{044E4E50-71F0-42D5-BE33-9671DF9F6437}" destId="{83FBD751-ED0A-426C-8486-B8C0A95B468A}" srcOrd="3" destOrd="0" presId="urn:microsoft.com/office/officeart/2005/8/layout/bProcess4"/>
    <dgm:cxn modelId="{758B8607-4508-49AB-A6CB-8D8E81B843D3}" type="presParOf" srcId="{044E4E50-71F0-42D5-BE33-9671DF9F6437}" destId="{A97769EB-0B9D-46D2-B6F6-29B4F7FAE3A6}" srcOrd="4" destOrd="0" presId="urn:microsoft.com/office/officeart/2005/8/layout/bProcess4"/>
    <dgm:cxn modelId="{83808CA0-E2AA-41EB-8225-D772BC06DDF4}" type="presParOf" srcId="{A97769EB-0B9D-46D2-B6F6-29B4F7FAE3A6}" destId="{93BE027F-5CA9-45A6-B990-6E314F8102C0}" srcOrd="0" destOrd="0" presId="urn:microsoft.com/office/officeart/2005/8/layout/bProcess4"/>
    <dgm:cxn modelId="{3682C768-42E2-422F-BC07-699FAD6FCBA8}" type="presParOf" srcId="{A97769EB-0B9D-46D2-B6F6-29B4F7FAE3A6}" destId="{11B0E1E4-D37C-4CAE-830C-3A5B7B34EBE2}" srcOrd="1" destOrd="0" presId="urn:microsoft.com/office/officeart/2005/8/layout/bProcess4"/>
    <dgm:cxn modelId="{DE2954E2-719D-440F-8F89-478CF2AB96BF}" type="presParOf" srcId="{044E4E50-71F0-42D5-BE33-9671DF9F6437}" destId="{73847F47-7E0D-44A9-9263-0728153AF037}" srcOrd="5" destOrd="0" presId="urn:microsoft.com/office/officeart/2005/8/layout/bProcess4"/>
    <dgm:cxn modelId="{413574C1-621E-4DEC-90AE-76B7A655D0E8}" type="presParOf" srcId="{044E4E50-71F0-42D5-BE33-9671DF9F6437}" destId="{7ED7FF7E-3DF9-4E54-9FAB-AE6C478B2D8A}" srcOrd="6" destOrd="0" presId="urn:microsoft.com/office/officeart/2005/8/layout/bProcess4"/>
    <dgm:cxn modelId="{9F338B03-D279-4C46-B896-F6FB5A6C763E}" type="presParOf" srcId="{7ED7FF7E-3DF9-4E54-9FAB-AE6C478B2D8A}" destId="{5B0FA9C5-6FD0-461F-A1D2-C2973EAEF8EC}" srcOrd="0" destOrd="0" presId="urn:microsoft.com/office/officeart/2005/8/layout/bProcess4"/>
    <dgm:cxn modelId="{1FB75F32-3967-44E0-897E-7293DB87ED3A}" type="presParOf" srcId="{7ED7FF7E-3DF9-4E54-9FAB-AE6C478B2D8A}" destId="{B61AEDAB-8413-4338-8E79-1309749FA20B}" srcOrd="1" destOrd="0" presId="urn:microsoft.com/office/officeart/2005/8/layout/bProcess4"/>
    <dgm:cxn modelId="{B8CA034B-EF66-45BD-B355-20633C094B36}" type="presParOf" srcId="{044E4E50-71F0-42D5-BE33-9671DF9F6437}" destId="{46E92E7B-F6F3-428C-86C8-DF71C91E0AE6}" srcOrd="7" destOrd="0" presId="urn:microsoft.com/office/officeart/2005/8/layout/bProcess4"/>
    <dgm:cxn modelId="{BBD1C88B-99E3-4090-BB27-F6E384478702}" type="presParOf" srcId="{044E4E50-71F0-42D5-BE33-9671DF9F6437}" destId="{43429F72-0250-4043-AD5A-23E6D8E5653C}" srcOrd="8" destOrd="0" presId="urn:microsoft.com/office/officeart/2005/8/layout/bProcess4"/>
    <dgm:cxn modelId="{70E3DD91-6658-4CBA-813E-D931293A6B1E}" type="presParOf" srcId="{43429F72-0250-4043-AD5A-23E6D8E5653C}" destId="{B7600C91-2262-48EA-B41C-243F72C61217}" srcOrd="0" destOrd="0" presId="urn:microsoft.com/office/officeart/2005/8/layout/bProcess4"/>
    <dgm:cxn modelId="{23FB1C5B-7309-4ABC-88F9-1CC39E2887BB}" type="presParOf" srcId="{43429F72-0250-4043-AD5A-23E6D8E5653C}" destId="{5B649BC9-B952-4989-BE9D-553CC3E2262A}" srcOrd="1" destOrd="0" presId="urn:microsoft.com/office/officeart/2005/8/layout/bProcess4"/>
    <dgm:cxn modelId="{819C880E-BDA1-431C-97FB-6A7A06D9B7C7}" type="presParOf" srcId="{044E4E50-71F0-42D5-BE33-9671DF9F6437}" destId="{4BC7CE2F-BB54-4E8F-90DC-06AA7C24C3B7}" srcOrd="9" destOrd="0" presId="urn:microsoft.com/office/officeart/2005/8/layout/bProcess4"/>
    <dgm:cxn modelId="{13E57A14-37DE-4D56-A9C6-E2D4D1E4C5E8}" type="presParOf" srcId="{044E4E50-71F0-42D5-BE33-9671DF9F6437}" destId="{276CFE23-5750-4FD3-8ABE-2831525310FB}" srcOrd="10" destOrd="0" presId="urn:microsoft.com/office/officeart/2005/8/layout/bProcess4"/>
    <dgm:cxn modelId="{F305890C-AAAA-40CD-98DB-CF2FDF81CE8C}" type="presParOf" srcId="{276CFE23-5750-4FD3-8ABE-2831525310FB}" destId="{9B21ABA5-24FA-48C0-928C-1AEAA60866B1}" srcOrd="0" destOrd="0" presId="urn:microsoft.com/office/officeart/2005/8/layout/bProcess4"/>
    <dgm:cxn modelId="{CADE4C1E-DB82-4DD3-9AB1-D6EEBE753C78}" type="presParOf" srcId="{276CFE23-5750-4FD3-8ABE-2831525310FB}" destId="{046DC4B9-C6E8-47B0-94F7-28A252730D9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B1EC44-E165-4169-85E0-F0EC8EF06332}">
      <dsp:nvSpPr>
        <dsp:cNvPr id="0" name=""/>
        <dsp:cNvSpPr/>
      </dsp:nvSpPr>
      <dsp:spPr>
        <a:xfrm rot="5400000">
          <a:off x="1330428" y="1151321"/>
          <a:ext cx="1801674" cy="217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268-B28A-4D01-9FBC-FCE5518E39EB}">
      <dsp:nvSpPr>
        <dsp:cNvPr id="0" name=""/>
        <dsp:cNvSpPr/>
      </dsp:nvSpPr>
      <dsp:spPr>
        <a:xfrm>
          <a:off x="1074494" y="897"/>
          <a:ext cx="3753228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Определение цели социального заказа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074494" y="897"/>
        <a:ext cx="3753228" cy="1447948"/>
      </dsp:txXfrm>
    </dsp:sp>
    <dsp:sp modelId="{83FBD751-ED0A-426C-8486-B8C0A95B468A}">
      <dsp:nvSpPr>
        <dsp:cNvPr id="0" name=""/>
        <dsp:cNvSpPr/>
      </dsp:nvSpPr>
      <dsp:spPr>
        <a:xfrm rot="5400000">
          <a:off x="1330428" y="2961257"/>
          <a:ext cx="1801674" cy="217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767E-5D71-4D26-98BD-29BAA5D7D560}">
      <dsp:nvSpPr>
        <dsp:cNvPr id="0" name=""/>
        <dsp:cNvSpPr/>
      </dsp:nvSpPr>
      <dsp:spPr>
        <a:xfrm>
          <a:off x="1060510" y="1810833"/>
          <a:ext cx="3781197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Подготовительный (отбор/разработка методики изучения социального заказа)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060510" y="1810833"/>
        <a:ext cx="3781197" cy="1447948"/>
      </dsp:txXfrm>
    </dsp:sp>
    <dsp:sp modelId="{73847F47-7E0D-44A9-9263-0728153AF037}">
      <dsp:nvSpPr>
        <dsp:cNvPr id="0" name=""/>
        <dsp:cNvSpPr/>
      </dsp:nvSpPr>
      <dsp:spPr>
        <a:xfrm>
          <a:off x="2237690" y="3891391"/>
          <a:ext cx="4582689" cy="217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0E1E4-D37C-4CAE-830C-3A5B7B34EBE2}">
      <dsp:nvSpPr>
        <dsp:cNvPr id="0" name=""/>
        <dsp:cNvSpPr/>
      </dsp:nvSpPr>
      <dsp:spPr>
        <a:xfrm>
          <a:off x="1074458" y="3620769"/>
          <a:ext cx="3753300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Проведение исследования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074458" y="3620769"/>
        <a:ext cx="3753300" cy="1447948"/>
      </dsp:txXfrm>
    </dsp:sp>
    <dsp:sp modelId="{46E92E7B-F6F3-428C-86C8-DF71C91E0AE6}">
      <dsp:nvSpPr>
        <dsp:cNvPr id="0" name=""/>
        <dsp:cNvSpPr/>
      </dsp:nvSpPr>
      <dsp:spPr>
        <a:xfrm rot="16200000">
          <a:off x="5925904" y="2961257"/>
          <a:ext cx="1801674" cy="217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AEDAB-8413-4338-8E79-1309749FA20B}">
      <dsp:nvSpPr>
        <dsp:cNvPr id="0" name=""/>
        <dsp:cNvSpPr/>
      </dsp:nvSpPr>
      <dsp:spPr>
        <a:xfrm>
          <a:off x="5688407" y="3620769"/>
          <a:ext cx="3716353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Обработка материалов исследования</a:t>
          </a:r>
          <a:endParaRPr lang="ru-RU" sz="22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688407" y="3620769"/>
        <a:ext cx="3716353" cy="1447948"/>
      </dsp:txXfrm>
    </dsp:sp>
    <dsp:sp modelId="{4BC7CE2F-BB54-4E8F-90DC-06AA7C24C3B7}">
      <dsp:nvSpPr>
        <dsp:cNvPr id="0" name=""/>
        <dsp:cNvSpPr/>
      </dsp:nvSpPr>
      <dsp:spPr>
        <a:xfrm rot="16200000">
          <a:off x="5925904" y="1151321"/>
          <a:ext cx="1801674" cy="217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49BC9-B952-4989-BE9D-553CC3E2262A}">
      <dsp:nvSpPr>
        <dsp:cNvPr id="0" name=""/>
        <dsp:cNvSpPr/>
      </dsp:nvSpPr>
      <dsp:spPr>
        <a:xfrm>
          <a:off x="5696830" y="1810833"/>
          <a:ext cx="3699509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5. Анализ результатов исследования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696830" y="1810833"/>
        <a:ext cx="3699509" cy="1447948"/>
      </dsp:txXfrm>
    </dsp:sp>
    <dsp:sp modelId="{046DC4B9-C6E8-47B0-94F7-28A252730D9B}">
      <dsp:nvSpPr>
        <dsp:cNvPr id="0" name=""/>
        <dsp:cNvSpPr/>
      </dsp:nvSpPr>
      <dsp:spPr>
        <a:xfrm>
          <a:off x="5638079" y="897"/>
          <a:ext cx="3817010" cy="14479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6. Разработка управленческого решения по итогам анализа результатов исследования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638079" y="897"/>
        <a:ext cx="3817010" cy="144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5A13-08AA-4746-9131-5DCE1FD01856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9BF3B-9F88-4D8A-8E9F-8A3E6D283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4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BF3B-9F88-4D8A-8E9F-8A3E6D283A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50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2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1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22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8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6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70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0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2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8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33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9F9B-390C-4997-B41D-C1C4E4789709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AE00-3D8D-466F-B40F-BDAE1FC0D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1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содержания, методов и технологий обучения в дополнительном образовании детей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999" y="3602037"/>
            <a:ext cx="4946469" cy="24765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Жорнова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Т.А.,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методист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ДО «Дворец детского (юношеского) творчества» города Кургана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6499"/>
            <a:ext cx="10515600" cy="5790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дополнительного образования детей и план мероприятий по реализации концепции до 2030 года. Распоряжение Правительства Российской Федерации от 31.03.2022 № 678-р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развития региональных систем дополнительного образования детей. Приказ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03.09.2019 г. №467: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формированию механизмов обновления содержания, методов и технологий обучения в системе дополнительного образования детей… Письмо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29.09.2023 г. № АБ – 3935/06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приоритеты развития дополнительного образования детей всех направленностей, необходимые для обновления содержания, методов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marL="0" indent="0" algn="just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417" y="-30801"/>
            <a:ext cx="4073165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Техническая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804" y="742538"/>
            <a:ext cx="2790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массовое вовлечение в научно-техническое творчество под руководством ученых, высокотехнологичных компаний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25" y="761386"/>
            <a:ext cx="3846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отток молодежи из регионов в мегаполисы;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даренные не идут в науку;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рограммы подготовки инженерных кадров и оборудование отстают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2582" y="704824"/>
            <a:ext cx="3886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с профессиями через профессиональные пробы стажировки;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заимодействие с наставниками из вузов, СПО;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еть технологических кружков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180" y="2983387"/>
            <a:ext cx="11321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искусственно-технических и виртуальных объектов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навыков в области обработки материалов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электротехника и электроника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системная инженерия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3D-прототипирование </a:t>
            </a:r>
          </a:p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большими данными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освоение языков программирования, машинного обучения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и робототехника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технологическое предпринимательство,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технологической грамотности и инженерного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335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877" y="0"/>
            <a:ext cx="5464123" cy="3643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458" y="58962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ТЕХНОЛОГИИ: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большие данные,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и машинное обучение; технологии создания интеллектуальных систем управления и «умных» инфраструктур;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межмашинного взаимодействия и «интернета вещей»;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кибербезопасность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виртуальной, дополненной и смешанной реальности;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аэрокосмические технологии;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аддитивные и гибридные технологии;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производственные технологии и робототехника;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транспортные системы;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энергетика;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нанотехнологии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новые материалы;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фотоника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оптические технологии;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квантовые технологии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877" y="3214541"/>
            <a:ext cx="5464123" cy="36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6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90" y="-21374"/>
            <a:ext cx="5656081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42" y="742538"/>
            <a:ext cx="3261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на помощь нуждающимся, уважение к труду и его результатам, рациональное природопользование, личная ответственность за действия в природной среде, сохранение уникального природного и биологического многообразия 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25" y="761386"/>
            <a:ext cx="384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ограниченные возможности биосферы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агрессивное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отношению к 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поведение человека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140" y="704824"/>
            <a:ext cx="44870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оспитание (педагог, родитель, окружающая среда, инфраструктура и пространство, события и мероприятия);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 на отраслях, важных для региона, профориентация;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развития направлений и объектов АПК – сельскохозяйственных предприятий, НПК, ЛПХ, - наличия объектов экологического мониторинга, ООПТ;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копросвещение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(формирование экологической культуры)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238" y="4634519"/>
            <a:ext cx="11639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научную работу (наблюдение, описание, моделирование и конструирование различных явлений окружающего мира),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междисциплинарный подход, интеграция различных областей знаний (генетика, биомедицина, биотехнологии и биоинженерия, астрофизика, природопользование,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биоинформатика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экология,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наноинженерия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метаматериалы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др.),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навыков, связанных с безопасным пребыванием в условиях природной и городской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664" y="3088915"/>
            <a:ext cx="3767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ЭФФЕКТИВНЫЕ ФОРМАТЫ: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Школьное лесничество,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агрообъединение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ученическая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бригада </a:t>
            </a:r>
          </a:p>
        </p:txBody>
      </p:sp>
    </p:spTree>
    <p:extLst>
      <p:ext uri="{BB962C8B-B14F-4D97-AF65-F5344CB8AC3E}">
        <p14:creationId xmlns:p14="http://schemas.microsoft.com/office/powerpoint/2010/main" xmlns="" val="3509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" y="113400"/>
            <a:ext cx="10515600" cy="7283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НАПРАВЛЕНИЯ: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550" y="477592"/>
            <a:ext cx="7843101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агротехнологии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(растениеводство, животноводство, широкого спектра применения (гидропоника, аэропоника, цифровые фермы, и др.), селекция и семеноводство);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освоение Арктики и мирового океана;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экологический мониторинг;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 редких видов крупных птиц (флагманских видов,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реинтродукция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растений, ботанические сады;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интенсивное использование и воспроизводство лесов; охрана и защита лесов, сохранение экологического потенциала;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почв, технологии восстановления плодородия почв;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ответственное обращение с твердыми коммунальными отходами (ТКО),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рециклинг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технологии экономики замкнутого цикла;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генетика, персонализированная и прогностическая медицина;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молекулярная биология и биотехнология;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нейротехнологии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когнитивные исследования;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персонализированная медицина и высокотехнологичное здравоохранение;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еофизика, науки о земле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" y="641022"/>
            <a:ext cx="3909003" cy="260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8" y="3247533"/>
            <a:ext cx="3916765" cy="26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90" y="-21374"/>
            <a:ext cx="5656081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42" y="742538"/>
            <a:ext cx="3261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гражданской идентичности, духовно-нравственных ценностей, культуры и исторической памяти, успешная самореализация личности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ее социальной компетентности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1" y="765860"/>
            <a:ext cx="384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 программ по актуальным направлениям гуманитарного знания и социального воспитания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140" y="704824"/>
            <a:ext cx="4487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актуализация содержания и разработка новых подходов и программ: волонтерских, медиа, гражданско-патриотических,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социальных компетенций и функциональной грамотности, содействие будущему профессиональному выбору профессий  группы «человек-человек»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946" y="3795533"/>
            <a:ext cx="11639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ФОРМАТЫ: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лингвистика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жизнедеятельности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социальное служение и проектирование</a:t>
            </a:r>
          </a:p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добровольчество 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едиацентр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дискуссионные и проектно-исследовательские клубы</a:t>
            </a:r>
          </a:p>
        </p:txBody>
      </p:sp>
    </p:spTree>
    <p:extLst>
      <p:ext uri="{BB962C8B-B14F-4D97-AF65-F5344CB8AC3E}">
        <p14:creationId xmlns:p14="http://schemas.microsoft.com/office/powerpoint/2010/main" xmlns="" val="8670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92" y="365538"/>
            <a:ext cx="115666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Гуманитарные и социальные науки: история, экономика, право, лингвистика, педагогика, культурология, психология,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регионалистика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Объединения и специализированные программы, направленные на гражданско-патриотическое воспитание: программы для Движения первых, ЮИД,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Юнармии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др. общественных объединений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Медиаграмотность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медиаобразование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журналистика, литература, копирайтинг - Реклама, деловое общение и коммуникации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Гуманитарные исследования и экспедиции, социальная антропология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Мышление, интеллектуальное моделирование, гуманитарное изобретательство и футурология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Техногуманистика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экогуманистика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культуроника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в интересах устойчивого развития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Управление, предпринимательство, лидерство, социальная активность и общественное участие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Кросскультурное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сотрудничество и взаимодействие: межнациональное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межэтничесие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коммуникации и др.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добровольчество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и игровая культура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565" y="4326902"/>
            <a:ext cx="3795904" cy="2531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469" y="4326903"/>
            <a:ext cx="3373531" cy="25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3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90" y="-21374"/>
            <a:ext cx="5656081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Художественная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43" y="754247"/>
            <a:ext cx="3261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ыявление и развитие одаренных детей на основе сочетания различных форм урочной и внеурочной деятельности, в том числе с использованием ресурсов организаций культуры и искусства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1" y="765860"/>
            <a:ext cx="3846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охвата детей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старшего школьного возраста, мало мальчиков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юношей; недостаточность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 по фольклору и сохранению культурного наследия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региона, программ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цифровых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140" y="704824"/>
            <a:ext cx="4487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новых программ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востребованных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подростками: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медиа, архитектура, графический и веб-/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геймдизайн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др.,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выбора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будущем,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сетевое, межведомственное взаимодействие при реализации программ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946" y="3682409"/>
            <a:ext cx="11639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ФОРМАТЫ: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декоративно-прикладное искусство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хореография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изобразительное искусство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вокал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еатр, школьные театры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образцовые детские коллективы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арт-лаборатории и креативные индустрии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модульные и краткосрочные программы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дистант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92" y="365538"/>
            <a:ext cx="11566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НАПРАВЛЕНИЯ: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цифровые компетенции креативных индустрий: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продюсирование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3D-дизайн, веб-дизайн, видеомонтаж, цифровая кино-теле-индустрия, гейм-дизайн, сценарное мастерство, др.;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арт-прогресс по видам искусств и жанрам художественного творчества: литературного, театрального, вокально-хорового, хореографического, инструментального, живописи, скульптуры и архитектуры;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 культурного наследия: фольклор, ремесла, художественные промыслы, этнокультурные традиции народов России;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художественное творчество с применением электронных цифровых средств и дистанционных образовательных технологий;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актуальный театр: социальный театр, этнокультурный театр, инклюзивный театр и др.;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дизайн, декоративно-прикладное творчество с использованием новых художественных материалов;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арт-пространства,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урбанистика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искусствознание;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прикладная эстетика.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933" y="3744827"/>
            <a:ext cx="4677067" cy="31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90" y="-21374"/>
            <a:ext cx="6183983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Физкультурно-спортивная 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43" y="754247"/>
            <a:ext cx="3261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самореализация и спортивное совершенствование спортивно одаренных детей в детско-юношеском спорте, формирование у них мировоззрения, нравственных идеалов и норм поведения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1" y="765860"/>
            <a:ext cx="384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вариативности, качества и доступности занятий  физической культурой и спортом для каждого ребенка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140" y="704824"/>
            <a:ext cx="4487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оздание единого спортивно-образовательного пространства для раскрытия потенциала детей, которое направлено на развитие детско-юношеского, включая школьный, и студенческого спорта,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преемственности и взаимосвязи всех уровней образования и физической культуры и спорта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946" y="4229164"/>
            <a:ext cx="11639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детей, в том числе детей с ограниченными возможностями здоровья и детей-инвалидов, в мероприятия, содержащие элементы различных видов спорта,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командных, индивидуальных и игровых видов деятельности, способствующие физическому, духовному, интеллектуальному развитию детей,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здоровьесберегающему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поведению и патриотическому воспитанию детей,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спортивного таланта и развитие одаренных спортсменов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717" y="66832"/>
            <a:ext cx="10850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Дополнительное образование детей - необходимый элемент полноценного образования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«восполняющее» основное до целого, до полного),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важное условие развития и самореализации ребенка.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204699"/>
              </p:ext>
            </p:extLst>
          </p:nvPr>
        </p:nvGraphicFramePr>
        <p:xfrm>
          <a:off x="443059" y="1234910"/>
          <a:ext cx="11415861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399"/>
                <a:gridCol w="1026673"/>
                <a:gridCol w="5142789"/>
              </a:tblGrid>
              <a:tr h="5410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родителей: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гармоничное развитие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личности ребенка,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азвитие самостоятельности и креативности,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аскрытие талантов,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достижения и победы в конкретном виде деятельности,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умения общаться,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укрепление здоровья,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контроль свободного времени ребенка,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компенсация того, что дети не получают в школе (мотивация, интерес, позитивные эмоции, доверительные отношения). 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Запрос государства: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профессиональная ориентация и предпрофессиональная подготовка,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 навыков для рынка труда будущего,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выявление талантов,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укрепление здоровья,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профилактика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девиантного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поведения,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культурная интеграция детей переселенцев,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детей-мигрантов и др.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67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92" y="365538"/>
            <a:ext cx="11566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НАПРАВЛЕНИЯ: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олимпийские, неолимпийские,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паралимпийские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сурдлимпийские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виды спорта;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спортивно-технические виды спорта и цифровые технологии;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физкультурно-спортивный комплекс «Готов к труду и обороне (ГТО)»;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здорового образа жизни, фитнеса, адаптивной физической культуры и спорта;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школьные и студенческие спортивные клубы, формирование спортивного актива, организация и проведение физкультурно-оздоровительных и спортивно-массовых мероприятий;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школьные и студенческие спортивные лиги, организация и проведение физкультурных и спортивных мероприятий;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спортивного резерва, спортивных сборных команд Российской Федерации, развитие олимпийских видов спорта и т.п.;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креативных компетенций в мире спорта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21" y="4025245"/>
            <a:ext cx="4251790" cy="283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111" y="4025245"/>
            <a:ext cx="3655168" cy="28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90" y="-21374"/>
            <a:ext cx="6183983" cy="7095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Туристско-краеведческая  направленность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233" y="754247"/>
            <a:ext cx="3440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ВЫЗОВ: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ассовое вовлечение детей, формирование у них мировоззрения, нравственных идеалов и норм поведения человека и гражданина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1" y="765860"/>
            <a:ext cx="3676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самая низкая вовлеченность детей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программы,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возросшем внимании к формированию гражданской идентичности и воспитанию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2140" y="356030"/>
            <a:ext cx="4487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практико-ориентированных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краеведческого профиля (в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междисциплинарных):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регионалистика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урбанистика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путешествий, культурно-познавательных маршрутов,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тематических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смен,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содействующих будущему профессиональному выбору: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гид, экскурсовод, этнограф, историк, географ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946" y="3718679"/>
            <a:ext cx="11639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ВОСТРЕБОВАННЫЕ НАПРАВЛЕНИЯ: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туристскую и краеведческую посредством организации походно-экспедиционных, экскурсионных, проектно-исследовательских форм (походы, экспедиции, слеты, выездные школы и профильные смены и др.),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междисциплинарный подход, интеграция с различными областями знаний (биология, география,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геоэкономика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регионалистика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геология, культурология, литература,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урбанистика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планирование городской среды, экология и др.),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знаний, умений и навыков безопасного пребывания в условиях природной и городской среды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школьных музеев, интегрированная с воспитательными и образовательными программами образовательных организаций.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0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92" y="365538"/>
            <a:ext cx="11566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НАПРАВЛЕНИЯ: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 (социальный, культурно-познавательный, образовательный, активный);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 жизнедеятельности в природной и городской среде;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регионоведение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регионалистика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культурно-познавательный туризм и экскурсии;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музейная педагогика;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исследовательское краеведение;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этнография;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научно-образовательный туризм;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в туризме: экспедиционная деятельность (геология, археология, экология и т.д.);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спортивный туризм; спортивное ориентирование;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туризм;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безопасности;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Служебно-прикладные виды профессиональной деятельности (спасатели, пожарные, силовые структуры) юный спасатель;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 гидов-экскурсоводов;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юные инструкторы и судьи соревнований;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туристические слеты и фестивали как социально значимые мероприятия;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походно-экспедиционная деятельность.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4572" y="4564928"/>
            <a:ext cx="3057427" cy="22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7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44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Этапы изучения социального (личностного) заказа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9192960"/>
              </p:ext>
            </p:extLst>
          </p:nvPr>
        </p:nvGraphicFramePr>
        <p:xfrm>
          <a:off x="838200" y="1107347"/>
          <a:ext cx="10515600" cy="506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9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7956" y="609601"/>
            <a:ext cx="9999677" cy="54403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изучения образовательных потребностей обучающихся и их родителей: наблюдение, фокус-группа, опрос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ОПРОС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метод получения первичной информации, основанный на устном или письменном обращении к целевой группе с вопросами. Содержание вопросов представляет проблему исследования.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АНКЕТИРОВАНИЕ                                 ИНТЕРВЬЮ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9700737"/>
              </p:ext>
            </p:extLst>
          </p:nvPr>
        </p:nvGraphicFramePr>
        <p:xfrm>
          <a:off x="1057010" y="3886200"/>
          <a:ext cx="995773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867"/>
                <a:gridCol w="4978867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Опрашиваемый самостоятельно 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воспринимает текст вопросника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сам его заполняет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Интервьюер задает вопросы, выслушивает ответы респондента и фиксирует их содержание в соответствии  инструкцией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5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461" y="533401"/>
            <a:ext cx="9739618" cy="55927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ТРЕБОВАНИЯ К ВОПРОСАМ: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1. за каждым вопросом закреплена конкретная задача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учёт социально-психологических особенностей опрашиваемых.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начале опроса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респондент может испытывать дискомфорт и настороженность в связи с непонятными целями опроса и самим фактом выбора для опроса именно его.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начале опроса - краткое вступление к вопроснику, вводящее опрашиваемого в ситуацию опроса и стимулирующее его интерес к общению.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вопросы анкеты - наиболее простые и доступные по смыслу и технике заполнения.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7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746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 середине опроса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активизируется внимание и интерес респондента; увеличивается сложность и острота вопросов.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Во второй половине опроса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более простые вопросы, использование психологических приемов, активизирующих внимание респондента.</a:t>
            </a:r>
          </a:p>
        </p:txBody>
      </p:sp>
      <p:pic>
        <p:nvPicPr>
          <p:cNvPr id="3074" name="Picture 2" descr="C:\Users\Таня\Desktop\p8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76650"/>
            <a:ext cx="37338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10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5519" y="457201"/>
            <a:ext cx="9177556" cy="5668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АНКЕТИРОВАНИЕ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письменная форма опроса, осуществляющаяся без прямого и непосредственного контакта интервьюера с респондентом.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Целесообразно: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а) когда нужно спросить большое число респондентов за относительно короткое время,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б) респонденты должны тщательно подумать над своими ответами, имея перед глазами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отпечатанный/или текстовой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вопросник.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677" y="427038"/>
            <a:ext cx="10704352" cy="400234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Основной инструмент метода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анкета,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состоит из преамбулы, опросного листа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паспортички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(социально-демографическая характеристика).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Преамбула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средство мотивации респондента на заполнение анкеты, формирует его установку на искренность ответов. В преамбуле указывают кто и зачем проводит опрос, даются необходимые комментарии и инструкции по работе респондента с анкетой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Опросный лист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(содержание анкеты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Паспортичка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(пол, возраст, социальный статус и др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Благодарность за работу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Таня\Desktop\opros_59e9f1c42b8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724400"/>
            <a:ext cx="3810000" cy="183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7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 сервисы для создания анкет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977" y="981512"/>
            <a:ext cx="3174603" cy="2866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030" y="3696159"/>
            <a:ext cx="2800350" cy="2800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55" y="1690799"/>
            <a:ext cx="3273559" cy="1463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835" y="4437461"/>
            <a:ext cx="3810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6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77" y="268592"/>
            <a:ext cx="11434714" cy="592243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и осуществления образовательной деятельности по дополнительным общеобразовательным программам. Приказ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27.07.2022 г. №629: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деятельность»;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«Организации, осуществляющие образовательную деятельность, обновляют дополнительные общеобразовательные программы с учетом развития науки, техники, культуры, экономики, технологий и социальной сферы».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дополнительного образования детей и план мероприятий по реализации концепции до 2030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Распоряжение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Российской Федерации от 31.03.2022 №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678-р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 несоответствие темпов обновления темпам развития.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Решение: обновление содержания и методов обучения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доступности услуг, интересов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демографической ситуации и прогнозов социально-экономического развития страны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современных образовательных моделей, обеспечивающих применение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навыков в практической деятельности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социальные проекты, дискуссионные и проектно-исследовательские клубы,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хакатоны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технологические кружки, школьные театры, школьные спортивные клубы и лиги, школьные музеи, школьные медиа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центры, туристские клубы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развития региональных систем дополнительного образования детей. Приказ </a:t>
            </a:r>
            <a:r>
              <a:rPr lang="ru-RU" sz="18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03.09.2019 г. №467: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бщие требования к порядку обновления, принципы обновления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4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задачи по обновлению содержания на 2024 год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35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бновление с учетом научно-технологического развития, запросов общества, реального сектора экономики региона;</a:t>
            </a:r>
          </a:p>
          <a:p>
            <a:pPr marL="0" indent="263525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ранней профориентации: ознакомление с современными профессиями и профессиями будущего, поддержка профессионального самоопределения, взаимодействие с предприятиями, научными организациями, ПОО и ОВО;</a:t>
            </a:r>
          </a:p>
          <a:p>
            <a:pPr marL="0" indent="263525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воспитательной составляющей (традиционные российские духовно-нравственные ценности, гражданская идентичность).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4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содержания, методов и технологий обучения в дополнительном образовании детей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999" y="3602037"/>
            <a:ext cx="4946469" cy="24765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Жорнова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Т.А.,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методист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ДО «Дворец детского (юношеского) творчества» города Кургана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01" y="267671"/>
            <a:ext cx="1183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дополнительного образования, методы и технологии обучения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720" y="1385260"/>
            <a:ext cx="319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заказ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7320" y="1384183"/>
            <a:ext cx="291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01" y="1368804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ресурсы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06" y="2339406"/>
            <a:ext cx="30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Государственный заказ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330" y="2336592"/>
            <a:ext cx="30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Общественный заказ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718" y="2317120"/>
            <a:ext cx="380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Личностный заказ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3574" y="1157681"/>
            <a:ext cx="8145709" cy="1677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672505" y="117445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60352" y="1157681"/>
            <a:ext cx="0" cy="24105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82743" y="115907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982743" y="880844"/>
            <a:ext cx="0" cy="27683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8506" y="3209265"/>
            <a:ext cx="304520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общие принципы государственной политики в сфере дополнительного образования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177719" y="3246972"/>
            <a:ext cx="33136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отребности и запросы самих детей и их родителей (законных представителей)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7320" y="3264788"/>
            <a:ext cx="350659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мнения и требования, предъявляемые к системе дополнительного образования, со стороны РОВ, ОМС, жителей, работодателей, общественных организаций в пределах определенной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территории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909888" y="1962754"/>
            <a:ext cx="8145709" cy="1677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32254" y="198259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36028" y="1974210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67363" y="1764485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964573" y="1979997"/>
            <a:ext cx="1388" cy="30475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9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588"/>
            <a:ext cx="10515600" cy="6718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 НИУ ВШЭ (2022 г.)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3192"/>
            <a:ext cx="10515600" cy="498918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«Насколько изменился состав программ в вашей организации за последние два года?»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внесены незначительные изменения  - 53,2%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Изменений не было - 30,5%.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Внесены существенные изменения - 14,5%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изменены полностью – 1,8%.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Вы изменяете (дополняете, корректируете) в набольшей степени при обновлении программ?»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занятий, виды деятельности учащихся – 50,8%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 – 41,6%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и технологии работы с учащимися – 39,0%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и образовательные результаты – 21,6%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условия реализации программы – 17,0%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– 12,8%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программы как документа – 12, 3%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 – 0,6%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не обновлял программу – 8,2%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9761" y="176588"/>
            <a:ext cx="126807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1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588"/>
            <a:ext cx="10515600" cy="6718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 НИУ ВШЭ (2022 г.)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302"/>
            <a:ext cx="10515600" cy="49703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«Какими основными приоритетами Вы руководствуетесь при обновлении содержания и технологий дополнительного образования?»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Традиции и сильные стороны образовательной организации – 50%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и социализация молодого поколения – 48,4%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Интересы и запросы семей – 37%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образование – 34,5%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Появляющиеся в организации новые кадры – 26,1%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Приоритеты социально-экономического развития региона – 16,0%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Поступающее в организацию новое оборудование – 15,4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Традиции и культура местных сообществ – 12,7%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 – 1,9%.</a:t>
            </a:r>
          </a:p>
          <a:p>
            <a:pPr marL="0" indent="0" algn="just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9761" y="176588"/>
            <a:ext cx="126807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82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588"/>
            <a:ext cx="10515600" cy="6718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 НИУ ВШЭ (2022 г.)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302"/>
            <a:ext cx="10515600" cy="49703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«Какие действия были предприняты в вашей организации в связи с актуализацией вопроса воспитания?»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Никаких особых действий не предпринималось, все функционирует как всегда – 27,9%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программы – 43,0%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Переработан и/или обновлен план воспитательной работы – 39,1%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Переосмыслены воспитательные эффекты, уточнены личностные результаты – 30,3%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Разработаны рабочие программы по воспитанию – 19,8%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Другое – 0,8%.</a:t>
            </a:r>
          </a:p>
          <a:p>
            <a:pPr marL="0" indent="0" algn="just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0715" y="133333"/>
            <a:ext cx="126807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4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469" y="267671"/>
            <a:ext cx="761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дополнительного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720" y="1385260"/>
            <a:ext cx="319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заказ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7320" y="1384183"/>
            <a:ext cx="291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01" y="1368804"/>
            <a:ext cx="41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ресурсы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506" y="2273417"/>
            <a:ext cx="304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Государственный заказ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330" y="2270603"/>
            <a:ext cx="305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Общественный заказ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718" y="2269985"/>
            <a:ext cx="380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Личностный заказ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3574" y="1157681"/>
            <a:ext cx="8145709" cy="1677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672505" y="117445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60352" y="1157681"/>
            <a:ext cx="0" cy="24105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82743" y="115907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982743" y="880844"/>
            <a:ext cx="0" cy="27683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8506" y="2709644"/>
            <a:ext cx="30452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общие принципы государственной политики в сфере дополнительного образования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8506" y="4387442"/>
            <a:ext cx="304520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НПА Президента, Правительства,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доклады,  национальные проекты,  концепции развития, государственные программы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177719" y="2709644"/>
            <a:ext cx="33136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отребности и запросы самих детей и их родителей (законных представителей)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7320" y="2718033"/>
            <a:ext cx="350659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мнения и требования, предъявляемые к системе дополнительного образования, со стороны РОВ, ОМС, жителей, работодателей, общественных организаций в пределах определенной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территории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177720" y="4949504"/>
            <a:ext cx="331365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кспертные опросы руководителей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педагогов, массовые опросы детей и их родителей, фокус-группы, наблюдение, сбор статистической информации 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25" idx="2"/>
            <a:endCxn id="27" idx="0"/>
          </p:cNvCxnSpPr>
          <p:nvPr/>
        </p:nvCxnSpPr>
        <p:spPr>
          <a:xfrm>
            <a:off x="2051107" y="3909973"/>
            <a:ext cx="0" cy="4774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2"/>
            <a:endCxn id="30" idx="0"/>
          </p:cNvCxnSpPr>
          <p:nvPr/>
        </p:nvCxnSpPr>
        <p:spPr>
          <a:xfrm>
            <a:off x="5834544" y="3909973"/>
            <a:ext cx="1" cy="103953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2" idx="0"/>
            <a:endCxn id="29" idx="2"/>
          </p:cNvCxnSpPr>
          <p:nvPr/>
        </p:nvCxnSpPr>
        <p:spPr>
          <a:xfrm flipV="1">
            <a:off x="9890620" y="5026357"/>
            <a:ext cx="0" cy="46171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09888" y="1962754"/>
            <a:ext cx="8145709" cy="1677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32254" y="1982599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36028" y="1974210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67363" y="1764485"/>
            <a:ext cx="0" cy="22428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964573" y="1979997"/>
            <a:ext cx="1388" cy="30475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37320" y="5488076"/>
            <a:ext cx="3506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егиональные/местные НПА, опрос в форме анкетирования, фокус-группы, контент-анализ СМИ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5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обновления содержания программ, моделей и технологий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338" y="1048623"/>
            <a:ext cx="3003258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универсальных компетентностей и новых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грамотностей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основы современных профессий, востребованных на рынке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составляющей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индивидуализация дополнительного образования для детей с разными образовательными потребностями, способностями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217" y="1595380"/>
            <a:ext cx="3288485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детей, оказавшихся в трудной жизненной ситуации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поддержка и развитие одаренных детей и молодежи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доступности дополнительного образования детям с ограниченными возможностями здоровья, детям-инвалидам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доступности дополнительного образования детям, проживающим в отдаленной сельской местности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7323" y="1065402"/>
            <a:ext cx="3473040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 с применением дистанционных образовательных технологий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программ, построенных по модульному принципу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программ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междисциплинарных программ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сетевой формы реализации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краткосрочных программ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7373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2887</Words>
  <Application>Microsoft Office PowerPoint</Application>
  <PresentationFormat>Произвольный</PresentationFormat>
  <Paragraphs>364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Обновление содержания, методов и технологий обучения в дополнительном образовании детей </vt:lpstr>
      <vt:lpstr>Слайд 2</vt:lpstr>
      <vt:lpstr>Слайд 3</vt:lpstr>
      <vt:lpstr>Слайд 4</vt:lpstr>
      <vt:lpstr>Опрос НИУ ВШЭ (2022 г.)</vt:lpstr>
      <vt:lpstr>Опрос НИУ ВШЭ (2022 г.)</vt:lpstr>
      <vt:lpstr>Опрос НИУ ВШЭ (2022 г.)</vt:lpstr>
      <vt:lpstr>Слайд 8</vt:lpstr>
      <vt:lpstr>Направления обновления содержания программ, моделей и технологий </vt:lpstr>
      <vt:lpstr>Слайд 10</vt:lpstr>
      <vt:lpstr>Техническая направленность</vt:lpstr>
      <vt:lpstr>Слайд 12</vt:lpstr>
      <vt:lpstr>Естественнонаучная направленность</vt:lpstr>
      <vt:lpstr>ПРИОРИТЕТНЫЕ НАПРАВЛЕНИЯ:  </vt:lpstr>
      <vt:lpstr>Социально-гуманитарная направленность</vt:lpstr>
      <vt:lpstr>Слайд 16</vt:lpstr>
      <vt:lpstr>Художественная направленность</vt:lpstr>
      <vt:lpstr>Слайд 18</vt:lpstr>
      <vt:lpstr>Физкультурно-спортивная  направленность</vt:lpstr>
      <vt:lpstr>Слайд 20</vt:lpstr>
      <vt:lpstr>Туристско-краеведческая  направленность</vt:lpstr>
      <vt:lpstr>Слайд 22</vt:lpstr>
      <vt:lpstr>Этапы изучения социального (личностного) заказа</vt:lpstr>
      <vt:lpstr>Слайд 24</vt:lpstr>
      <vt:lpstr>Слайд 25</vt:lpstr>
      <vt:lpstr>Слайд 26</vt:lpstr>
      <vt:lpstr>Слайд 27</vt:lpstr>
      <vt:lpstr>Слайд 28</vt:lpstr>
      <vt:lpstr>Автоматизированные сервисы для создания анкет </vt:lpstr>
      <vt:lpstr>Приоритетные задачи по обновлению содержания на 2024 год</vt:lpstr>
      <vt:lpstr>Обновление содержания, методов и технологий обучения в дополнительном образовании детей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содержания, методов и технологий обучения в дополнительном образовании детей </dc:title>
  <dc:creator>Татьяна</dc:creator>
  <cp:lastModifiedBy>Admin</cp:lastModifiedBy>
  <cp:revision>38</cp:revision>
  <dcterms:created xsi:type="dcterms:W3CDTF">2024-11-10T06:59:52Z</dcterms:created>
  <dcterms:modified xsi:type="dcterms:W3CDTF">2024-11-11T04:11:49Z</dcterms:modified>
</cp:coreProperties>
</file>