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9" r:id="rId4"/>
    <p:sldId id="270" r:id="rId5"/>
    <p:sldId id="271" r:id="rId6"/>
    <p:sldId id="260" r:id="rId7"/>
    <p:sldId id="261" r:id="rId8"/>
    <p:sldId id="272" r:id="rId9"/>
    <p:sldId id="265" r:id="rId10"/>
    <p:sldId id="273" r:id="rId11"/>
    <p:sldId id="263" r:id="rId12"/>
    <p:sldId id="266" r:id="rId13"/>
    <p:sldId id="267" r:id="rId14"/>
    <p:sldId id="274" r:id="rId15"/>
    <p:sldId id="268" r:id="rId16"/>
    <p:sldId id="262" r:id="rId17"/>
    <p:sldId id="264" r:id="rId18"/>
    <p:sldId id="258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529" userDrawn="1">
          <p15:clr>
            <a:srgbClr val="A4A3A4"/>
          </p15:clr>
        </p15:guide>
        <p15:guide id="4" pos="7242" userDrawn="1">
          <p15:clr>
            <a:srgbClr val="A4A3A4"/>
          </p15:clr>
        </p15:guide>
        <p15:guide id="5" orient="horz" pos="3748" userDrawn="1">
          <p15:clr>
            <a:srgbClr val="A4A3A4"/>
          </p15:clr>
        </p15:guide>
        <p15:guide id="6" orient="horz" pos="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CD07"/>
    <a:srgbClr val="641E9B"/>
    <a:srgbClr val="000000"/>
    <a:srgbClr val="A233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492" y="96"/>
      </p:cViewPr>
      <p:guideLst>
        <p:guide orient="horz" pos="2160"/>
        <p:guide pos="3840"/>
        <p:guide pos="529"/>
        <p:guide pos="7242"/>
        <p:guide orient="horz" pos="3748"/>
        <p:guide orient="horz" pos="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3C94A2-49E4-4B60-B413-676CFAE49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1E48E82-6AB7-4D49-8079-98BCE0866A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15D56D-BD2D-4EAD-8868-1F11E6EFC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6E5A-B6DD-499C-BD56-37A48669E675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D315CA-70FC-4F51-B807-F6653DC90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05A934-F7A2-4E69-AA20-E417DEA04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B1B2F-DB50-4310-9EB6-47EA79F87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702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DE07FC-34CF-4AE4-ADBE-F58500D0F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E4CF41-B801-460B-85E5-8B5ABCE3E3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2FDC37-6301-4865-9830-CEA3F331D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6E5A-B6DD-499C-BD56-37A48669E675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852C8E-23D7-4BE1-B0FB-E95E645D1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6A696C-2E62-4747-A633-B49B486D8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B1B2F-DB50-4310-9EB6-47EA79F87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173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C8FDADD-7F5B-470E-8FB9-9BB6456496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8B8F2CC-AF7C-4304-91A9-3B5AB72586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188382-CDD3-4313-9C42-93A3EC2A7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6E5A-B6DD-499C-BD56-37A48669E675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E13F26-331D-4611-BE38-30290716B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04A62A-5E39-40A7-859B-1D4CB2DBD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B1B2F-DB50-4310-9EB6-47EA79F87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915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226B4-44E5-4903-AA2F-8475855E3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00CC33-0842-43C1-AF91-8E7FA1B2A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D4EABD-BC2F-4C3E-82F5-66D7366D4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6E5A-B6DD-499C-BD56-37A48669E675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58578F-762F-4378-BB45-9D6FC899E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6A2D52-C0F1-4AB2-8778-5E4F05B2F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B1B2F-DB50-4310-9EB6-47EA79F87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419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10426-848A-4A6C-A2C8-64A9FC51E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B5A2CE-43DA-4CBC-B361-9329CA63C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30A529-EB2F-4A01-9573-2CA6E2A20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6E5A-B6DD-499C-BD56-37A48669E675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652D8-C8C6-421A-9499-2DDC3B0CA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161D0E-A6B5-4E8E-9CCF-E509D4142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B1B2F-DB50-4310-9EB6-47EA79F87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511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57FAF-1742-4B14-8B20-060EC897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FFD9DC-15D9-4674-A7C7-53CEC79C48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3A670E8-5C3F-4D9B-8CC1-6CA205EAC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BF72F6-9A42-4417-888B-C1D02D8F8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6E5A-B6DD-499C-BD56-37A48669E675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471B11-851B-4D7B-8185-150A8B80B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5470AD-1878-40B9-B963-71DE876A5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B1B2F-DB50-4310-9EB6-47EA79F87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667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8B4CCA-88D3-4FF2-B7EA-849E43C96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704A14-8A85-49C0-893E-003A97D34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682E137-72E9-4F46-AFD2-AD24E8E25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8406E7B-736E-45C7-86C3-67F221B363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5EC5FF3-654E-4695-BF9A-FBFC023ECD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31C7E34-6B04-410E-90EC-BB09BD08D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6E5A-B6DD-499C-BD56-37A48669E675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C87642-BD8B-4BD0-8EFC-0535E44C3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7D474ED-7887-47AB-A06E-E2B6023C1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B1B2F-DB50-4310-9EB6-47EA79F87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04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D5AA99-2DF9-4391-84DD-94CBF5E9D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0B0F45-208C-43B1-BC13-53161B1A6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6E5A-B6DD-499C-BD56-37A48669E675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20616D-A610-4C8E-85DF-82B327877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974A57F-C76F-483C-8EDE-48C29545E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B1B2F-DB50-4310-9EB6-47EA79F87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735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0269B3E-90B8-4EC9-B9F1-044CBB72C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6E5A-B6DD-499C-BD56-37A48669E675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219AC7F-C891-4D56-A9F7-5957E9F85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DC4378C-C8F7-438F-8F90-1FD4759CB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B1B2F-DB50-4310-9EB6-47EA79F87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17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D6D4B3-8C0B-4784-9F57-14B8ECCEB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487443-923C-4ED6-8BA0-3B456B0B5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6EADB6-B6E8-4200-8557-24AFAC1BED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07BE02-4EFD-4E5A-877C-2E7D714ED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6E5A-B6DD-499C-BD56-37A48669E675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25162E-21A9-4ECE-A466-B1F684380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51340D-4F46-4F4D-B113-B596A21F2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B1B2F-DB50-4310-9EB6-47EA79F87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670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FE44BA-89B2-43F3-9D85-44180EA73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7D230DD-3AB0-4214-BAE9-72436B02FA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DB0C65B-5795-4669-BEB4-F124FEB83A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0C560A-CF72-4D9B-868C-490BA01B0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6E5A-B6DD-499C-BD56-37A48669E675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794F93-DEDA-47CF-A62E-861E48BBB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86C9C5-7A8C-4438-B14B-E7D5BFF7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B1B2F-DB50-4310-9EB6-47EA79F87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985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485AC3-2EA6-4C06-B281-00573A0E5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7CD6DD-DD5E-4AD1-9001-C22816743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92796C-8417-46D3-A90B-A2E3EEDAD2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36E5A-B6DD-499C-BD56-37A48669E675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38FE0E-52C9-408B-82B4-7B950B9E7B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3FE508-F0D4-4CCF-B7DC-DE4EFD283C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B1B2F-DB50-4310-9EB6-47EA79F87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515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cloud.mail.ru/public/38Vd/91doqB484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hyperlink" Target="https://ai.mitup.ru/prompt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32C1D6F-ED32-459E-970D-5F31836FEE73}"/>
              </a:ext>
            </a:extLst>
          </p:cNvPr>
          <p:cNvSpPr/>
          <p:nvPr/>
        </p:nvSpPr>
        <p:spPr>
          <a:xfrm>
            <a:off x="839788" y="6489537"/>
            <a:ext cx="10656887" cy="825663"/>
          </a:xfrm>
          <a:prstGeom prst="roundRect">
            <a:avLst>
              <a:gd name="adj" fmla="val 8998"/>
            </a:avLst>
          </a:prstGeom>
          <a:gradFill>
            <a:gsLst>
              <a:gs pos="0">
                <a:srgbClr val="641E9B"/>
              </a:gs>
              <a:gs pos="100000">
                <a:srgbClr val="A233B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2F10F8-45C4-4EAE-9520-53AF4B5549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584200"/>
            <a:ext cx="9144000" cy="2844800"/>
          </a:xfrm>
        </p:spPr>
        <p:txBody>
          <a:bodyPr>
            <a:normAutofit/>
          </a:bodyPr>
          <a:lstStyle/>
          <a:p>
            <a:pPr algn="l">
              <a:lnSpc>
                <a:spcPct val="70000"/>
              </a:lnSpc>
            </a:pPr>
            <a:r>
              <a:rPr lang="ru-RU" sz="8000" dirty="0" err="1">
                <a:gradFill>
                  <a:gsLst>
                    <a:gs pos="0">
                      <a:srgbClr val="641E9B"/>
                    </a:gs>
                    <a:gs pos="100000">
                      <a:srgbClr val="A233BE"/>
                    </a:gs>
                  </a:gsLst>
                  <a:lin ang="2700000" scaled="0"/>
                </a:gradFill>
                <a:latin typeface="Akrobat Black" panose="00000A00000000000000" pitchFamily="50" charset="-52"/>
              </a:rPr>
              <a:t>Нейросетевые</a:t>
            </a:r>
            <a:r>
              <a:rPr lang="ru-RU" sz="8000" dirty="0">
                <a:gradFill>
                  <a:gsLst>
                    <a:gs pos="0">
                      <a:srgbClr val="641E9B"/>
                    </a:gs>
                    <a:gs pos="100000">
                      <a:srgbClr val="A233BE"/>
                    </a:gs>
                  </a:gsLst>
                  <a:lin ang="2700000" scaled="0"/>
                </a:gradFill>
                <a:latin typeface="Akrobat Black" panose="00000A00000000000000" pitchFamily="50" charset="-52"/>
              </a:rPr>
              <a:t> </a:t>
            </a:r>
            <a:br>
              <a:rPr lang="ru-RU" sz="8000" dirty="0">
                <a:gradFill>
                  <a:gsLst>
                    <a:gs pos="0">
                      <a:srgbClr val="641E9B"/>
                    </a:gs>
                    <a:gs pos="100000">
                      <a:srgbClr val="A233BE"/>
                    </a:gs>
                  </a:gsLst>
                  <a:lin ang="2700000" scaled="0"/>
                </a:gradFill>
                <a:latin typeface="Akrobat Black" panose="00000A00000000000000" pitchFamily="50" charset="-52"/>
              </a:rPr>
            </a:br>
            <a:r>
              <a:rPr lang="ru-RU" sz="8000" dirty="0">
                <a:gradFill>
                  <a:gsLst>
                    <a:gs pos="0">
                      <a:srgbClr val="641E9B"/>
                    </a:gs>
                    <a:gs pos="100000">
                      <a:srgbClr val="A233BE"/>
                    </a:gs>
                  </a:gsLst>
                  <a:lin ang="2700000" scaled="0"/>
                </a:gradFill>
                <a:latin typeface="Akrobat Black" panose="00000A00000000000000" pitchFamily="50" charset="-52"/>
              </a:rPr>
              <a:t>помощники </a:t>
            </a:r>
            <a:br>
              <a:rPr lang="ru-RU" sz="8000" dirty="0">
                <a:gradFill>
                  <a:gsLst>
                    <a:gs pos="0">
                      <a:srgbClr val="641E9B"/>
                    </a:gs>
                    <a:gs pos="100000">
                      <a:srgbClr val="A233BE"/>
                    </a:gs>
                  </a:gsLst>
                  <a:lin ang="2700000" scaled="0"/>
                </a:gradFill>
                <a:latin typeface="Akrobat Black" panose="00000A00000000000000" pitchFamily="50" charset="-52"/>
              </a:rPr>
            </a:br>
            <a:r>
              <a:rPr lang="ru-RU" sz="8000" dirty="0">
                <a:gradFill>
                  <a:gsLst>
                    <a:gs pos="0">
                      <a:srgbClr val="641E9B"/>
                    </a:gs>
                    <a:gs pos="100000">
                      <a:srgbClr val="A233BE"/>
                    </a:gs>
                  </a:gsLst>
                  <a:lin ang="2700000" scaled="0"/>
                </a:gradFill>
                <a:latin typeface="Akrobat Black" panose="00000A00000000000000" pitchFamily="50" charset="-52"/>
              </a:rPr>
              <a:t>в работе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DD16DA7-50F9-4723-9CB2-42C1672E4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794" y="6029072"/>
            <a:ext cx="9144000" cy="920931"/>
          </a:xfrm>
        </p:spPr>
        <p:txBody>
          <a:bodyPr/>
          <a:lstStyle/>
          <a:p>
            <a:pPr algn="l"/>
            <a:r>
              <a:rPr lang="ru-RU" dirty="0">
                <a:solidFill>
                  <a:srgbClr val="5ACD07"/>
                </a:solidFill>
                <a:latin typeface="Akrobat SemiBold" panose="00000700000000000000" pitchFamily="2" charset="-52"/>
              </a:rPr>
              <a:t>ЦРСК 2024</a:t>
            </a:r>
          </a:p>
        </p:txBody>
      </p:sp>
    </p:spTree>
    <p:extLst>
      <p:ext uri="{BB962C8B-B14F-4D97-AF65-F5344CB8AC3E}">
        <p14:creationId xmlns:p14="http://schemas.microsoft.com/office/powerpoint/2010/main" val="30564888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32C1D6F-ED32-459E-970D-5F31836FEE73}"/>
              </a:ext>
            </a:extLst>
          </p:cNvPr>
          <p:cNvSpPr/>
          <p:nvPr/>
        </p:nvSpPr>
        <p:spPr>
          <a:xfrm>
            <a:off x="835794" y="1802170"/>
            <a:ext cx="10601826" cy="3341330"/>
          </a:xfrm>
          <a:prstGeom prst="roundRect">
            <a:avLst>
              <a:gd name="adj" fmla="val 9146"/>
            </a:avLst>
          </a:prstGeom>
          <a:gradFill>
            <a:gsLst>
              <a:gs pos="0">
                <a:srgbClr val="641E9B"/>
              </a:gs>
              <a:gs pos="100000">
                <a:srgbClr val="A233B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2F10F8-45C4-4EAE-9520-53AF4B5549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5793" y="584200"/>
            <a:ext cx="9144000" cy="688560"/>
          </a:xfrm>
        </p:spPr>
        <p:txBody>
          <a:bodyPr>
            <a:normAutofit/>
          </a:bodyPr>
          <a:lstStyle/>
          <a:p>
            <a:pPr algn="l">
              <a:lnSpc>
                <a:spcPct val="70000"/>
              </a:lnSpc>
            </a:pPr>
            <a:r>
              <a:rPr lang="ru-RU" sz="4400" dirty="0">
                <a:gradFill>
                  <a:gsLst>
                    <a:gs pos="0">
                      <a:srgbClr val="641E9B"/>
                    </a:gs>
                    <a:gs pos="100000">
                      <a:srgbClr val="A233BE"/>
                    </a:gs>
                  </a:gsLst>
                  <a:lin ang="2700000" scaled="0"/>
                </a:gradFill>
                <a:latin typeface="Akrobat Black" panose="00000A00000000000000" pitchFamily="50" charset="-52"/>
              </a:rPr>
              <a:t>Пример </a:t>
            </a:r>
            <a:r>
              <a:rPr lang="ru-RU" sz="4400" dirty="0" err="1">
                <a:solidFill>
                  <a:srgbClr val="5ACD07"/>
                </a:solidFill>
                <a:latin typeface="Akrobat Black" panose="00000A00000000000000" pitchFamily="50" charset="-52"/>
              </a:rPr>
              <a:t>ПРОМТа</a:t>
            </a:r>
            <a:endParaRPr lang="ru-RU" sz="4400" dirty="0">
              <a:solidFill>
                <a:srgbClr val="641E9B"/>
              </a:solidFill>
              <a:latin typeface="Akrobat Black" panose="00000A00000000000000" pitchFamily="50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18280F-9B94-4DA1-B313-97BD01EB7FE4}"/>
              </a:ext>
            </a:extLst>
          </p:cNvPr>
          <p:cNvSpPr txBox="1"/>
          <p:nvPr/>
        </p:nvSpPr>
        <p:spPr>
          <a:xfrm>
            <a:off x="967331" y="1949341"/>
            <a:ext cx="103387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>
                <a:solidFill>
                  <a:schemeClr val="bg1"/>
                </a:solidFill>
                <a:latin typeface="Akrobat SemiBold" panose="00000700000000000000" pitchFamily="2" charset="-52"/>
              </a:rPr>
              <a:t>Ты преподаватель русской литературы с опытом более 10 лет. Назови города, которые описал Константин Паустовский в первом томе серии «Повесть о жизни». Ответ подготовь в виде списка, состоящего из городов и основных событий, которые в них происходили.</a:t>
            </a:r>
          </a:p>
        </p:txBody>
      </p:sp>
    </p:spTree>
    <p:extLst>
      <p:ext uri="{BB962C8B-B14F-4D97-AF65-F5344CB8AC3E}">
        <p14:creationId xmlns:p14="http://schemas.microsoft.com/office/powerpoint/2010/main" val="21937719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32C1D6F-ED32-459E-970D-5F31836FEE73}"/>
              </a:ext>
            </a:extLst>
          </p:cNvPr>
          <p:cNvSpPr/>
          <p:nvPr/>
        </p:nvSpPr>
        <p:spPr>
          <a:xfrm>
            <a:off x="835794" y="167639"/>
            <a:ext cx="9666743" cy="6302829"/>
          </a:xfrm>
          <a:prstGeom prst="roundRect">
            <a:avLst>
              <a:gd name="adj" fmla="val 4390"/>
            </a:avLst>
          </a:prstGeom>
          <a:gradFill>
            <a:gsLst>
              <a:gs pos="0">
                <a:srgbClr val="641E9B"/>
              </a:gs>
              <a:gs pos="100000">
                <a:srgbClr val="A233B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18280F-9B94-4DA1-B313-97BD01EB7FE4}"/>
              </a:ext>
            </a:extLst>
          </p:cNvPr>
          <p:cNvSpPr txBox="1"/>
          <p:nvPr/>
        </p:nvSpPr>
        <p:spPr>
          <a:xfrm>
            <a:off x="967331" y="1949341"/>
            <a:ext cx="1033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>
              <a:solidFill>
                <a:schemeClr val="bg1"/>
              </a:solidFill>
              <a:latin typeface="Akrobat SemiBold" panose="00000700000000000000" pitchFamily="2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462986D-4852-4516-B55B-EE7DC17B2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741" y="283725"/>
            <a:ext cx="9446848" cy="6070655"/>
          </a:xfrm>
          <a:prstGeom prst="roundRect">
            <a:avLst>
              <a:gd name="adj" fmla="val 3768"/>
            </a:avLst>
          </a:prstGeom>
        </p:spPr>
      </p:pic>
    </p:spTree>
    <p:extLst>
      <p:ext uri="{BB962C8B-B14F-4D97-AF65-F5344CB8AC3E}">
        <p14:creationId xmlns:p14="http://schemas.microsoft.com/office/powerpoint/2010/main" val="16979143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32C1D6F-ED32-459E-970D-5F31836FEE73}"/>
              </a:ext>
            </a:extLst>
          </p:cNvPr>
          <p:cNvSpPr/>
          <p:nvPr/>
        </p:nvSpPr>
        <p:spPr>
          <a:xfrm>
            <a:off x="349862" y="713014"/>
            <a:ext cx="11519921" cy="5443946"/>
          </a:xfrm>
          <a:prstGeom prst="roundRect">
            <a:avLst>
              <a:gd name="adj" fmla="val 4390"/>
            </a:avLst>
          </a:prstGeom>
          <a:gradFill>
            <a:gsLst>
              <a:gs pos="0">
                <a:srgbClr val="641E9B"/>
              </a:gs>
              <a:gs pos="100000">
                <a:srgbClr val="A233B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18280F-9B94-4DA1-B313-97BD01EB7FE4}"/>
              </a:ext>
            </a:extLst>
          </p:cNvPr>
          <p:cNvSpPr txBox="1"/>
          <p:nvPr/>
        </p:nvSpPr>
        <p:spPr>
          <a:xfrm>
            <a:off x="967331" y="1949341"/>
            <a:ext cx="1033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>
              <a:solidFill>
                <a:schemeClr val="bg1"/>
              </a:solidFill>
              <a:latin typeface="Akrobat SemiBold" panose="00000700000000000000" pitchFamily="2" charset="-52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6DA1B23-242E-408E-AD16-AA6BB1450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41" y="885756"/>
            <a:ext cx="11172318" cy="5016816"/>
          </a:xfrm>
          <a:prstGeom prst="roundRect">
            <a:avLst>
              <a:gd name="adj" fmla="val 4168"/>
            </a:avLst>
          </a:prstGeom>
        </p:spPr>
      </p:pic>
    </p:spTree>
    <p:extLst>
      <p:ext uri="{BB962C8B-B14F-4D97-AF65-F5344CB8AC3E}">
        <p14:creationId xmlns:p14="http://schemas.microsoft.com/office/powerpoint/2010/main" val="8906390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32C1D6F-ED32-459E-970D-5F31836FEE73}"/>
              </a:ext>
            </a:extLst>
          </p:cNvPr>
          <p:cNvSpPr/>
          <p:nvPr/>
        </p:nvSpPr>
        <p:spPr>
          <a:xfrm>
            <a:off x="2229395" y="0"/>
            <a:ext cx="7577350" cy="6858000"/>
          </a:xfrm>
          <a:prstGeom prst="roundRect">
            <a:avLst>
              <a:gd name="adj" fmla="val 4390"/>
            </a:avLst>
          </a:prstGeom>
          <a:gradFill>
            <a:gsLst>
              <a:gs pos="0">
                <a:srgbClr val="641E9B"/>
              </a:gs>
              <a:gs pos="100000">
                <a:srgbClr val="A233B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18280F-9B94-4DA1-B313-97BD01EB7FE4}"/>
              </a:ext>
            </a:extLst>
          </p:cNvPr>
          <p:cNvSpPr txBox="1"/>
          <p:nvPr/>
        </p:nvSpPr>
        <p:spPr>
          <a:xfrm>
            <a:off x="967331" y="1949341"/>
            <a:ext cx="1033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>
              <a:solidFill>
                <a:schemeClr val="bg1"/>
              </a:solidFill>
              <a:latin typeface="Akrobat SemiBold" panose="00000700000000000000" pitchFamily="2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2285FB-9B91-4F00-8614-57DE9D59E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255" y="113020"/>
            <a:ext cx="7259063" cy="6649378"/>
          </a:xfrm>
          <a:prstGeom prst="roundRect">
            <a:avLst>
              <a:gd name="adj" fmla="val 3308"/>
            </a:avLst>
          </a:prstGeom>
        </p:spPr>
      </p:pic>
    </p:spTree>
    <p:extLst>
      <p:ext uri="{BB962C8B-B14F-4D97-AF65-F5344CB8AC3E}">
        <p14:creationId xmlns:p14="http://schemas.microsoft.com/office/powerpoint/2010/main" val="30883649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32C1D6F-ED32-459E-970D-5F31836FEE73}"/>
              </a:ext>
            </a:extLst>
          </p:cNvPr>
          <p:cNvSpPr/>
          <p:nvPr/>
        </p:nvSpPr>
        <p:spPr>
          <a:xfrm>
            <a:off x="835793" y="1802170"/>
            <a:ext cx="10660881" cy="3341330"/>
          </a:xfrm>
          <a:prstGeom prst="roundRect">
            <a:avLst>
              <a:gd name="adj" fmla="val 9146"/>
            </a:avLst>
          </a:prstGeom>
          <a:gradFill>
            <a:gsLst>
              <a:gs pos="0">
                <a:srgbClr val="641E9B"/>
              </a:gs>
              <a:gs pos="100000">
                <a:srgbClr val="A233B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2F10F8-45C4-4EAE-9520-53AF4B5549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5793" y="584200"/>
            <a:ext cx="9144000" cy="688560"/>
          </a:xfrm>
        </p:spPr>
        <p:txBody>
          <a:bodyPr>
            <a:normAutofit/>
          </a:bodyPr>
          <a:lstStyle/>
          <a:p>
            <a:pPr algn="l">
              <a:lnSpc>
                <a:spcPct val="70000"/>
              </a:lnSpc>
            </a:pPr>
            <a:r>
              <a:rPr lang="ru-RU" sz="4400" dirty="0">
                <a:gradFill>
                  <a:gsLst>
                    <a:gs pos="0">
                      <a:srgbClr val="641E9B"/>
                    </a:gs>
                    <a:gs pos="100000">
                      <a:srgbClr val="A233BE"/>
                    </a:gs>
                  </a:gsLst>
                  <a:lin ang="2700000" scaled="0"/>
                </a:gradFill>
                <a:latin typeface="Akrobat Black" panose="00000A00000000000000" pitchFamily="50" charset="-52"/>
              </a:rPr>
              <a:t>Принципы составления </a:t>
            </a:r>
            <a:r>
              <a:rPr lang="ru-RU" sz="4400" dirty="0" err="1">
                <a:solidFill>
                  <a:srgbClr val="5ACD07"/>
                </a:solidFill>
                <a:latin typeface="Akrobat Black" panose="00000A00000000000000" pitchFamily="50" charset="-52"/>
              </a:rPr>
              <a:t>ПРОМТа</a:t>
            </a:r>
            <a:endParaRPr lang="ru-RU" sz="4400" dirty="0">
              <a:solidFill>
                <a:srgbClr val="641E9B"/>
              </a:solidFill>
              <a:latin typeface="Akrobat Black" panose="00000A00000000000000" pitchFamily="50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18280F-9B94-4DA1-B313-97BD01EB7FE4}"/>
              </a:ext>
            </a:extLst>
          </p:cNvPr>
          <p:cNvSpPr txBox="1"/>
          <p:nvPr/>
        </p:nvSpPr>
        <p:spPr>
          <a:xfrm>
            <a:off x="1046616" y="2058311"/>
            <a:ext cx="99610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krobat SemiBold" panose="00000700000000000000" pitchFamily="2" charset="-52"/>
              </a:rPr>
              <a:t>Ясность</a:t>
            </a:r>
          </a:p>
          <a:p>
            <a:r>
              <a:rPr lang="ru-RU" sz="3200" dirty="0">
                <a:solidFill>
                  <a:schemeClr val="bg1"/>
                </a:solidFill>
                <a:latin typeface="Akrobat SemiBold" panose="00000700000000000000" pitchFamily="2" charset="-52"/>
              </a:rPr>
              <a:t>Ёмкость</a:t>
            </a:r>
          </a:p>
          <a:p>
            <a:r>
              <a:rPr lang="ru-RU" sz="3200" dirty="0">
                <a:solidFill>
                  <a:schemeClr val="bg1"/>
                </a:solidFill>
                <a:latin typeface="Akrobat SemiBold" panose="00000700000000000000" pitchFamily="2" charset="-52"/>
              </a:rPr>
              <a:t>Логичность</a:t>
            </a:r>
          </a:p>
          <a:p>
            <a:r>
              <a:rPr lang="ru-RU" sz="3200" dirty="0">
                <a:solidFill>
                  <a:schemeClr val="bg1"/>
                </a:solidFill>
                <a:latin typeface="Akrobat SemiBold" panose="00000700000000000000" pitchFamily="2" charset="-52"/>
              </a:rPr>
              <a:t>Наглядность</a:t>
            </a:r>
          </a:p>
        </p:txBody>
      </p:sp>
    </p:spTree>
    <p:extLst>
      <p:ext uri="{BB962C8B-B14F-4D97-AF65-F5344CB8AC3E}">
        <p14:creationId xmlns:p14="http://schemas.microsoft.com/office/powerpoint/2010/main" val="3767230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32C1D6F-ED32-459E-970D-5F31836FEE73}"/>
              </a:ext>
            </a:extLst>
          </p:cNvPr>
          <p:cNvSpPr/>
          <p:nvPr/>
        </p:nvSpPr>
        <p:spPr>
          <a:xfrm>
            <a:off x="835794" y="1802170"/>
            <a:ext cx="4293555" cy="4147780"/>
          </a:xfrm>
          <a:prstGeom prst="roundRect">
            <a:avLst>
              <a:gd name="adj" fmla="val 9146"/>
            </a:avLst>
          </a:prstGeom>
          <a:gradFill>
            <a:gsLst>
              <a:gs pos="0">
                <a:srgbClr val="641E9B"/>
              </a:gs>
              <a:gs pos="100000">
                <a:srgbClr val="A233B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2F10F8-45C4-4EAE-9520-53AF4B5549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5793" y="584200"/>
            <a:ext cx="9144000" cy="688560"/>
          </a:xfrm>
        </p:spPr>
        <p:txBody>
          <a:bodyPr>
            <a:normAutofit/>
          </a:bodyPr>
          <a:lstStyle/>
          <a:p>
            <a:pPr algn="l">
              <a:lnSpc>
                <a:spcPct val="70000"/>
              </a:lnSpc>
            </a:pPr>
            <a:r>
              <a:rPr lang="ru-RU" sz="4400" dirty="0">
                <a:gradFill>
                  <a:gsLst>
                    <a:gs pos="0">
                      <a:srgbClr val="641E9B"/>
                    </a:gs>
                    <a:gs pos="100000">
                      <a:srgbClr val="A233BE"/>
                    </a:gs>
                  </a:gsLst>
                  <a:lin ang="2700000" scaled="0"/>
                </a:gradFill>
                <a:latin typeface="Akrobat Black" panose="00000A00000000000000" pitchFamily="50" charset="-52"/>
              </a:rPr>
              <a:t>Пример </a:t>
            </a:r>
            <a:r>
              <a:rPr lang="ru-RU" sz="4400" dirty="0">
                <a:solidFill>
                  <a:srgbClr val="5ACD07"/>
                </a:solidFill>
                <a:latin typeface="Akrobat Black" panose="00000A00000000000000" pitchFamily="50" charset="-52"/>
              </a:rPr>
              <a:t>генерации изображения</a:t>
            </a:r>
            <a:endParaRPr lang="ru-RU" sz="4400" dirty="0">
              <a:solidFill>
                <a:srgbClr val="641E9B"/>
              </a:solidFill>
              <a:latin typeface="Akrobat Black" panose="00000A00000000000000" pitchFamily="50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18280F-9B94-4DA1-B313-97BD01EB7FE4}"/>
              </a:ext>
            </a:extLst>
          </p:cNvPr>
          <p:cNvSpPr txBox="1"/>
          <p:nvPr/>
        </p:nvSpPr>
        <p:spPr>
          <a:xfrm>
            <a:off x="1011783" y="1983234"/>
            <a:ext cx="398693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krobat SemiBold" panose="00000700000000000000" pitchFamily="2" charset="-52"/>
              </a:rPr>
              <a:t>Молодой человек с вьющимися волосами и в оранжевой рубашке стоит на ярком психоделическом фоне. На фоне изображены закрученные узоры синего и красного цветов, создающие гипнотический фрактальный эффект. Выражение лица мужчины спокойное и задумчивое, как будто он в глубокой задумчивости. Общая сцена сюрреалистична и потусторонняя.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D0E1303-058B-44AF-8614-749A34AFC4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6" t="939" b="-1"/>
          <a:stretch/>
        </p:blipFill>
        <p:spPr>
          <a:xfrm>
            <a:off x="6477000" y="1485900"/>
            <a:ext cx="4791892" cy="4787900"/>
          </a:xfrm>
          <a:prstGeom prst="roundRect">
            <a:avLst>
              <a:gd name="adj" fmla="val 8277"/>
            </a:avLst>
          </a:prstGeom>
        </p:spPr>
      </p:pic>
    </p:spTree>
    <p:extLst>
      <p:ext uri="{BB962C8B-B14F-4D97-AF65-F5344CB8AC3E}">
        <p14:creationId xmlns:p14="http://schemas.microsoft.com/office/powerpoint/2010/main" val="2965428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32C1D6F-ED32-459E-970D-5F31836FEE73}"/>
              </a:ext>
            </a:extLst>
          </p:cNvPr>
          <p:cNvSpPr/>
          <p:nvPr/>
        </p:nvSpPr>
        <p:spPr>
          <a:xfrm>
            <a:off x="835794" y="2186940"/>
            <a:ext cx="10601826" cy="2506980"/>
          </a:xfrm>
          <a:prstGeom prst="roundRect">
            <a:avLst>
              <a:gd name="adj" fmla="val 9146"/>
            </a:avLst>
          </a:prstGeom>
          <a:gradFill>
            <a:gsLst>
              <a:gs pos="0">
                <a:srgbClr val="641E9B"/>
              </a:gs>
              <a:gs pos="100000">
                <a:srgbClr val="A233B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2F10F8-45C4-4EAE-9520-53AF4B5549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5793" y="584200"/>
            <a:ext cx="9144000" cy="688560"/>
          </a:xfrm>
        </p:spPr>
        <p:txBody>
          <a:bodyPr>
            <a:normAutofit/>
          </a:bodyPr>
          <a:lstStyle/>
          <a:p>
            <a:pPr algn="l">
              <a:lnSpc>
                <a:spcPct val="70000"/>
              </a:lnSpc>
            </a:pPr>
            <a:r>
              <a:rPr lang="ru-RU" sz="4400" dirty="0">
                <a:gradFill>
                  <a:gsLst>
                    <a:gs pos="0">
                      <a:srgbClr val="641E9B"/>
                    </a:gs>
                    <a:gs pos="100000">
                      <a:srgbClr val="A233BE"/>
                    </a:gs>
                  </a:gsLst>
                  <a:lin ang="2700000" scaled="0"/>
                </a:gradFill>
                <a:latin typeface="Akrobat Black" panose="00000A00000000000000" pitchFamily="50" charset="-52"/>
              </a:rPr>
              <a:t>Из чего состоит </a:t>
            </a:r>
            <a:r>
              <a:rPr lang="ru-RU" sz="4400" dirty="0">
                <a:solidFill>
                  <a:srgbClr val="5ACD07"/>
                </a:solidFill>
                <a:latin typeface="Akrobat Black" panose="00000A00000000000000" pitchFamily="50" charset="-52"/>
              </a:rPr>
              <a:t>ПРОМТ </a:t>
            </a:r>
            <a:r>
              <a:rPr lang="ru-RU" sz="4400" dirty="0">
                <a:solidFill>
                  <a:srgbClr val="641E9B"/>
                </a:solidFill>
                <a:latin typeface="Akrobat Black" panose="00000A00000000000000" pitchFamily="50" charset="-52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18280F-9B94-4DA1-B313-97BD01EB7FE4}"/>
              </a:ext>
            </a:extLst>
          </p:cNvPr>
          <p:cNvSpPr txBox="1"/>
          <p:nvPr/>
        </p:nvSpPr>
        <p:spPr>
          <a:xfrm>
            <a:off x="1018902" y="2441783"/>
            <a:ext cx="102464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3200" dirty="0">
                <a:solidFill>
                  <a:schemeClr val="bg1"/>
                </a:solidFill>
                <a:latin typeface="Akrobat SemiBold" panose="00000700000000000000" pitchFamily="2" charset="-52"/>
              </a:rPr>
              <a:t>Инструкция</a:t>
            </a:r>
          </a:p>
          <a:p>
            <a:pPr marL="514350" indent="-514350">
              <a:buAutoNum type="arabicPeriod"/>
            </a:pPr>
            <a:r>
              <a:rPr lang="ru-RU" sz="3200" dirty="0">
                <a:solidFill>
                  <a:schemeClr val="bg1"/>
                </a:solidFill>
                <a:latin typeface="Akrobat SemiBold" panose="00000700000000000000" pitchFamily="2" charset="-52"/>
              </a:rPr>
              <a:t>Контекст</a:t>
            </a:r>
          </a:p>
          <a:p>
            <a:pPr marL="514350" indent="-514350">
              <a:buAutoNum type="arabicPeriod"/>
            </a:pPr>
            <a:r>
              <a:rPr lang="ru-RU" sz="3200" dirty="0">
                <a:solidFill>
                  <a:schemeClr val="bg1"/>
                </a:solidFill>
                <a:latin typeface="Akrobat SemiBold" panose="00000700000000000000" pitchFamily="2" charset="-52"/>
              </a:rPr>
              <a:t>Входные данные</a:t>
            </a:r>
          </a:p>
          <a:p>
            <a:pPr marL="514350" indent="-514350">
              <a:buAutoNum type="arabicPeriod"/>
            </a:pPr>
            <a:r>
              <a:rPr lang="ru-RU" sz="3200" dirty="0">
                <a:solidFill>
                  <a:schemeClr val="bg1"/>
                </a:solidFill>
                <a:latin typeface="Akrobat SemiBold" panose="00000700000000000000" pitchFamily="2" charset="-52"/>
              </a:rPr>
              <a:t>Формат вывода</a:t>
            </a:r>
          </a:p>
        </p:txBody>
      </p:sp>
    </p:spTree>
    <p:extLst>
      <p:ext uri="{BB962C8B-B14F-4D97-AF65-F5344CB8AC3E}">
        <p14:creationId xmlns:p14="http://schemas.microsoft.com/office/powerpoint/2010/main" val="38671320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32C1D6F-ED32-459E-970D-5F31836FEE73}"/>
              </a:ext>
            </a:extLst>
          </p:cNvPr>
          <p:cNvSpPr/>
          <p:nvPr/>
        </p:nvSpPr>
        <p:spPr>
          <a:xfrm>
            <a:off x="835794" y="1802170"/>
            <a:ext cx="10601826" cy="3341330"/>
          </a:xfrm>
          <a:prstGeom prst="roundRect">
            <a:avLst>
              <a:gd name="adj" fmla="val 9146"/>
            </a:avLst>
          </a:prstGeom>
          <a:gradFill>
            <a:gsLst>
              <a:gs pos="0">
                <a:srgbClr val="641E9B"/>
              </a:gs>
              <a:gs pos="100000">
                <a:srgbClr val="A233B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2F10F8-45C4-4EAE-9520-53AF4B5549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5793" y="584200"/>
            <a:ext cx="9144000" cy="688560"/>
          </a:xfrm>
        </p:spPr>
        <p:txBody>
          <a:bodyPr>
            <a:normAutofit/>
          </a:bodyPr>
          <a:lstStyle/>
          <a:p>
            <a:pPr algn="l">
              <a:lnSpc>
                <a:spcPct val="70000"/>
              </a:lnSpc>
            </a:pPr>
            <a:r>
              <a:rPr lang="ru-RU" sz="4400" dirty="0">
                <a:gradFill>
                  <a:gsLst>
                    <a:gs pos="0">
                      <a:srgbClr val="641E9B"/>
                    </a:gs>
                    <a:gs pos="100000">
                      <a:srgbClr val="A233BE"/>
                    </a:gs>
                  </a:gsLst>
                  <a:lin ang="2700000" scaled="0"/>
                </a:gradFill>
                <a:latin typeface="Akrobat Black" panose="00000A00000000000000" pitchFamily="50" charset="-52"/>
              </a:rPr>
              <a:t>Советы по созданию </a:t>
            </a:r>
            <a:r>
              <a:rPr lang="ru-RU" sz="4400" dirty="0" err="1">
                <a:solidFill>
                  <a:srgbClr val="5ACD07"/>
                </a:solidFill>
                <a:latin typeface="Akrobat Black" panose="00000A00000000000000" pitchFamily="50" charset="-52"/>
              </a:rPr>
              <a:t>ПРОМТа</a:t>
            </a:r>
            <a:endParaRPr lang="ru-RU" sz="4400" dirty="0">
              <a:solidFill>
                <a:srgbClr val="641E9B"/>
              </a:solidFill>
              <a:latin typeface="Akrobat Black" panose="00000A00000000000000" pitchFamily="50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18280F-9B94-4DA1-B313-97BD01EB7FE4}"/>
              </a:ext>
            </a:extLst>
          </p:cNvPr>
          <p:cNvSpPr txBox="1"/>
          <p:nvPr/>
        </p:nvSpPr>
        <p:spPr>
          <a:xfrm>
            <a:off x="926624" y="2413685"/>
            <a:ext cx="103387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3200" dirty="0" err="1">
                <a:solidFill>
                  <a:schemeClr val="bg1"/>
                </a:solidFill>
                <a:latin typeface="Akrobat SemiBold" panose="00000700000000000000" pitchFamily="2" charset="-52"/>
              </a:rPr>
              <a:t>Суммаризация</a:t>
            </a:r>
            <a:r>
              <a:rPr lang="ru-RU" sz="3200" dirty="0">
                <a:solidFill>
                  <a:schemeClr val="bg1"/>
                </a:solidFill>
                <a:latin typeface="Akrobat SemiBold" panose="00000700000000000000" pitchFamily="2" charset="-52"/>
              </a:rPr>
              <a:t>.</a:t>
            </a:r>
          </a:p>
          <a:p>
            <a:pPr marL="514350" indent="-514350">
              <a:buAutoNum type="arabicPeriod"/>
            </a:pPr>
            <a:r>
              <a:rPr lang="ru-RU" sz="3200" dirty="0">
                <a:solidFill>
                  <a:schemeClr val="bg1"/>
                </a:solidFill>
                <a:latin typeface="Akrobat SemiBold" panose="00000700000000000000" pitchFamily="2" charset="-52"/>
              </a:rPr>
              <a:t>Извлечение информации.</a:t>
            </a:r>
          </a:p>
          <a:p>
            <a:pPr marL="514350" indent="-514350">
              <a:buAutoNum type="arabicPeriod"/>
            </a:pPr>
            <a:r>
              <a:rPr lang="ru-RU" sz="3200" dirty="0">
                <a:solidFill>
                  <a:schemeClr val="bg1"/>
                </a:solidFill>
                <a:latin typeface="Akrobat SemiBold" panose="00000700000000000000" pitchFamily="2" charset="-52"/>
              </a:rPr>
              <a:t>Вопрос-ответные системы.</a:t>
            </a:r>
          </a:p>
          <a:p>
            <a:pPr marL="514350" indent="-514350">
              <a:buAutoNum type="arabicPeriod"/>
            </a:pPr>
            <a:r>
              <a:rPr lang="ru-RU" sz="3200" dirty="0">
                <a:solidFill>
                  <a:schemeClr val="bg1"/>
                </a:solidFill>
                <a:latin typeface="Akrobat SemiBold" panose="00000700000000000000" pitchFamily="2" charset="-52"/>
              </a:rPr>
              <a:t>Диалог.</a:t>
            </a:r>
          </a:p>
          <a:p>
            <a:endParaRPr lang="ru-RU" sz="3200" dirty="0">
              <a:solidFill>
                <a:schemeClr val="bg1"/>
              </a:solidFill>
              <a:latin typeface="Akrobat SemiBold" panose="000007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346911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2F10F8-45C4-4EAE-9520-53AF4B5549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5794" y="905109"/>
            <a:ext cx="8534629" cy="1010777"/>
          </a:xfrm>
        </p:spPr>
        <p:txBody>
          <a:bodyPr>
            <a:normAutofit fontScale="90000"/>
          </a:bodyPr>
          <a:lstStyle/>
          <a:p>
            <a:pPr algn="l">
              <a:lnSpc>
                <a:spcPct val="70000"/>
              </a:lnSpc>
            </a:pPr>
            <a:r>
              <a:rPr lang="ru-RU" sz="4800" dirty="0" err="1">
                <a:gradFill>
                  <a:gsLst>
                    <a:gs pos="0">
                      <a:srgbClr val="641E9B"/>
                    </a:gs>
                    <a:gs pos="100000">
                      <a:srgbClr val="A233BE"/>
                    </a:gs>
                  </a:gsLst>
                  <a:lin ang="2700000" scaled="0"/>
                </a:gradFill>
                <a:latin typeface="Akrobat Black" panose="00000A00000000000000" pitchFamily="50" charset="-52"/>
              </a:rPr>
              <a:t>Нейросетевые</a:t>
            </a:r>
            <a:r>
              <a:rPr lang="ru-RU" sz="4800" dirty="0">
                <a:gradFill>
                  <a:gsLst>
                    <a:gs pos="0">
                      <a:srgbClr val="641E9B"/>
                    </a:gs>
                    <a:gs pos="100000">
                      <a:srgbClr val="A233BE"/>
                    </a:gs>
                  </a:gsLst>
                  <a:lin ang="2700000" scaled="0"/>
                </a:gradFill>
                <a:latin typeface="Akrobat Black" panose="00000A00000000000000" pitchFamily="50" charset="-52"/>
              </a:rPr>
              <a:t> </a:t>
            </a:r>
            <a:br>
              <a:rPr lang="ru-RU" sz="4800" dirty="0">
                <a:gradFill>
                  <a:gsLst>
                    <a:gs pos="0">
                      <a:srgbClr val="641E9B"/>
                    </a:gs>
                    <a:gs pos="100000">
                      <a:srgbClr val="A233BE"/>
                    </a:gs>
                  </a:gsLst>
                  <a:lin ang="2700000" scaled="0"/>
                </a:gradFill>
                <a:latin typeface="Akrobat Black" panose="00000A00000000000000" pitchFamily="50" charset="-52"/>
              </a:rPr>
            </a:br>
            <a:r>
              <a:rPr lang="ru-RU" sz="4800" dirty="0">
                <a:gradFill>
                  <a:gsLst>
                    <a:gs pos="0">
                      <a:srgbClr val="641E9B"/>
                    </a:gs>
                    <a:gs pos="100000">
                      <a:srgbClr val="A233BE"/>
                    </a:gs>
                  </a:gsLst>
                  <a:lin ang="2700000" scaled="0"/>
                </a:gradFill>
                <a:latin typeface="Akrobat Black" panose="00000A00000000000000" pitchFamily="50" charset="-52"/>
              </a:rPr>
              <a:t>помощники в работе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DD16DA7-50F9-4723-9CB2-42C1672E4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8" y="1980332"/>
            <a:ext cx="2020617" cy="920931"/>
          </a:xfrm>
        </p:spPr>
        <p:txBody>
          <a:bodyPr/>
          <a:lstStyle/>
          <a:p>
            <a:pPr algn="l"/>
            <a:r>
              <a:rPr lang="ru-RU">
                <a:solidFill>
                  <a:srgbClr val="5ACD07"/>
                </a:solidFill>
                <a:latin typeface="Akrobat SemiBold" panose="00000700000000000000" pitchFamily="2" charset="-5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База </a:t>
            </a:r>
            <a:r>
              <a:rPr lang="ru-RU" u="sng">
                <a:solidFill>
                  <a:srgbClr val="5ACD07"/>
                </a:solidFill>
                <a:latin typeface="Akrobat SemiBold" panose="00000700000000000000" pitchFamily="2" charset="-5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промтов</a:t>
            </a:r>
            <a:r>
              <a:rPr lang="en-US" u="sng">
                <a:solidFill>
                  <a:srgbClr val="5ACD07"/>
                </a:solidFill>
                <a:latin typeface="Akrobat SemiBold" panose="00000700000000000000" pitchFamily="2" charset="-52"/>
              </a:rPr>
              <a:t> I</a:t>
            </a:r>
            <a:endParaRPr lang="ru-RU" u="sng" dirty="0">
              <a:solidFill>
                <a:srgbClr val="5ACD07"/>
              </a:solidFill>
              <a:latin typeface="Akrobat SemiBold" panose="00000700000000000000" pitchFamily="2" charset="-52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32C1D6F-ED32-459E-970D-5F31836FEE73}"/>
              </a:ext>
            </a:extLst>
          </p:cNvPr>
          <p:cNvSpPr/>
          <p:nvPr/>
        </p:nvSpPr>
        <p:spPr>
          <a:xfrm>
            <a:off x="839789" y="6294119"/>
            <a:ext cx="10656886" cy="1121285"/>
          </a:xfrm>
          <a:prstGeom prst="roundRect">
            <a:avLst>
              <a:gd name="adj" fmla="val 8998"/>
            </a:avLst>
          </a:prstGeom>
          <a:gradFill>
            <a:gsLst>
              <a:gs pos="0">
                <a:srgbClr val="641E9B"/>
              </a:gs>
              <a:gs pos="100000">
                <a:srgbClr val="A233B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AAC0A1E-36D7-4253-916E-0CADAAF18B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551935"/>
            <a:ext cx="3406178" cy="3406178"/>
          </a:xfrm>
          <a:prstGeom prst="roundRect">
            <a:avLst>
              <a:gd name="adj" fmla="val 6952"/>
            </a:avLst>
          </a:prstGeom>
        </p:spPr>
      </p:pic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5C68DED4-E51E-403D-9F7B-8E56A69E32C1}"/>
              </a:ext>
            </a:extLst>
          </p:cNvPr>
          <p:cNvSpPr txBox="1">
            <a:spLocks/>
          </p:cNvSpPr>
          <p:nvPr/>
        </p:nvSpPr>
        <p:spPr>
          <a:xfrm>
            <a:off x="6334897" y="1980332"/>
            <a:ext cx="2020617" cy="920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>
                <a:solidFill>
                  <a:srgbClr val="5ACD07"/>
                </a:solidFill>
                <a:latin typeface="Akrobat SemiBold" panose="00000700000000000000" pitchFamily="2" charset="-5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База </a:t>
            </a:r>
            <a:r>
              <a:rPr lang="ru-RU" u="sng">
                <a:solidFill>
                  <a:srgbClr val="5ACD07"/>
                </a:solidFill>
                <a:latin typeface="Akrobat SemiBold" panose="00000700000000000000" pitchFamily="2" charset="-5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промтов</a:t>
            </a:r>
            <a:r>
              <a:rPr lang="en-US" u="sng">
                <a:solidFill>
                  <a:srgbClr val="5ACD07"/>
                </a:solidFill>
                <a:latin typeface="Akrobat SemiBold" panose="00000700000000000000" pitchFamily="2" charset="-5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II</a:t>
            </a:r>
            <a:endParaRPr lang="ru-RU" u="sng" dirty="0">
              <a:solidFill>
                <a:srgbClr val="5ACD07"/>
              </a:solidFill>
              <a:latin typeface="Akrobat SemiBold" panose="00000700000000000000" pitchFamily="2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5F9CC3-2F4D-485E-9F88-18CAED5607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947" y="2543772"/>
            <a:ext cx="3406178" cy="3406178"/>
          </a:xfrm>
          <a:prstGeom prst="roundRect">
            <a:avLst>
              <a:gd name="adj" fmla="val 6952"/>
            </a:avLst>
          </a:prstGeom>
        </p:spPr>
      </p:pic>
    </p:spTree>
    <p:extLst>
      <p:ext uri="{BB962C8B-B14F-4D97-AF65-F5344CB8AC3E}">
        <p14:creationId xmlns:p14="http://schemas.microsoft.com/office/powerpoint/2010/main" val="11801734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32C1D6F-ED32-459E-970D-5F31836FEE73}"/>
              </a:ext>
            </a:extLst>
          </p:cNvPr>
          <p:cNvSpPr/>
          <p:nvPr/>
        </p:nvSpPr>
        <p:spPr>
          <a:xfrm>
            <a:off x="835793" y="1802170"/>
            <a:ext cx="10659521" cy="3031088"/>
          </a:xfrm>
          <a:prstGeom prst="roundRect">
            <a:avLst>
              <a:gd name="adj" fmla="val 8998"/>
            </a:avLst>
          </a:prstGeom>
          <a:gradFill>
            <a:gsLst>
              <a:gs pos="0">
                <a:srgbClr val="641E9B"/>
              </a:gs>
              <a:gs pos="100000">
                <a:srgbClr val="A233B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2F10F8-45C4-4EAE-9520-53AF4B5549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5793" y="584200"/>
            <a:ext cx="9144000" cy="688560"/>
          </a:xfrm>
        </p:spPr>
        <p:txBody>
          <a:bodyPr>
            <a:normAutofit/>
          </a:bodyPr>
          <a:lstStyle/>
          <a:p>
            <a:pPr algn="l">
              <a:lnSpc>
                <a:spcPct val="70000"/>
              </a:lnSpc>
            </a:pPr>
            <a:r>
              <a:rPr lang="ru-RU" sz="4400" dirty="0">
                <a:gradFill>
                  <a:gsLst>
                    <a:gs pos="0">
                      <a:srgbClr val="641E9B"/>
                    </a:gs>
                    <a:gs pos="100000">
                      <a:srgbClr val="A233BE"/>
                    </a:gs>
                  </a:gsLst>
                  <a:lin ang="2700000" scaled="0"/>
                </a:gradFill>
                <a:latin typeface="Akrobat Black" panose="00000A00000000000000" pitchFamily="50" charset="-52"/>
              </a:rPr>
              <a:t>Что могут нейросети?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18280F-9B94-4DA1-B313-97BD01EB7FE4}"/>
              </a:ext>
            </a:extLst>
          </p:cNvPr>
          <p:cNvSpPr txBox="1"/>
          <p:nvPr/>
        </p:nvSpPr>
        <p:spPr>
          <a:xfrm>
            <a:off x="1097278" y="2055731"/>
            <a:ext cx="10084527" cy="255454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krobat SemiBold" panose="00000700000000000000" pitchFamily="2" charset="-52"/>
              </a:rPr>
              <a:t>Написание постов, статей</a:t>
            </a:r>
          </a:p>
          <a:p>
            <a:r>
              <a:rPr lang="ru-RU" sz="3200" dirty="0">
                <a:solidFill>
                  <a:schemeClr val="bg1"/>
                </a:solidFill>
                <a:latin typeface="Akrobat SemiBold" panose="00000700000000000000" pitchFamily="2" charset="-52"/>
              </a:rPr>
              <a:t>Готовить отчеты</a:t>
            </a:r>
          </a:p>
          <a:p>
            <a:r>
              <a:rPr lang="ru-RU" sz="3200" dirty="0">
                <a:solidFill>
                  <a:schemeClr val="bg1"/>
                </a:solidFill>
                <a:latin typeface="Akrobat SemiBold" panose="00000700000000000000" pitchFamily="2" charset="-52"/>
              </a:rPr>
              <a:t>Подбирать примеры и метафоры</a:t>
            </a:r>
          </a:p>
          <a:p>
            <a:r>
              <a:rPr lang="ru-RU" sz="3200" dirty="0">
                <a:solidFill>
                  <a:schemeClr val="bg1"/>
                </a:solidFill>
                <a:latin typeface="Akrobat SemiBold" panose="00000700000000000000" pitchFamily="2" charset="-52"/>
              </a:rPr>
              <a:t>Получать объяснения</a:t>
            </a:r>
          </a:p>
          <a:p>
            <a:r>
              <a:rPr lang="ru-RU" sz="3200" dirty="0">
                <a:solidFill>
                  <a:schemeClr val="bg1"/>
                </a:solidFill>
                <a:latin typeface="Akrobat SemiBold" panose="00000700000000000000" pitchFamily="2" charset="-52"/>
              </a:rPr>
              <a:t>Создание изображений</a:t>
            </a:r>
          </a:p>
          <a:p>
            <a:r>
              <a:rPr lang="ru-RU" sz="3200" dirty="0">
                <a:solidFill>
                  <a:schemeClr val="bg1"/>
                </a:solidFill>
                <a:latin typeface="Akrobat SemiBold" panose="00000700000000000000" pitchFamily="2" charset="-52"/>
              </a:rPr>
              <a:t>Создание видео и аудио</a:t>
            </a:r>
          </a:p>
          <a:p>
            <a:r>
              <a:rPr lang="ru-RU" sz="3200" dirty="0">
                <a:solidFill>
                  <a:schemeClr val="bg1"/>
                </a:solidFill>
                <a:latin typeface="Akrobat SemiBold" panose="00000700000000000000" pitchFamily="2" charset="-52"/>
              </a:rPr>
              <a:t>Анализ данных</a:t>
            </a:r>
          </a:p>
          <a:p>
            <a:r>
              <a:rPr lang="ru-RU" sz="3200" dirty="0">
                <a:solidFill>
                  <a:schemeClr val="bg1"/>
                </a:solidFill>
                <a:latin typeface="Akrobat SemiBold" panose="00000700000000000000" pitchFamily="2" charset="-52"/>
              </a:rPr>
              <a:t>Редактирование текста</a:t>
            </a:r>
          </a:p>
          <a:p>
            <a:r>
              <a:rPr lang="ru-RU" sz="3200" dirty="0">
                <a:solidFill>
                  <a:schemeClr val="bg1"/>
                </a:solidFill>
                <a:latin typeface="Akrobat SemiBold" panose="00000700000000000000" pitchFamily="2" charset="-52"/>
              </a:rPr>
              <a:t>Создание презентаций</a:t>
            </a:r>
          </a:p>
        </p:txBody>
      </p:sp>
    </p:spTree>
    <p:extLst>
      <p:ext uri="{BB962C8B-B14F-4D97-AF65-F5344CB8AC3E}">
        <p14:creationId xmlns:p14="http://schemas.microsoft.com/office/powerpoint/2010/main" val="12739759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32C1D6F-ED32-459E-970D-5F31836FEE73}"/>
              </a:ext>
            </a:extLst>
          </p:cNvPr>
          <p:cNvSpPr/>
          <p:nvPr/>
        </p:nvSpPr>
        <p:spPr>
          <a:xfrm>
            <a:off x="835793" y="1802170"/>
            <a:ext cx="10659521" cy="3031088"/>
          </a:xfrm>
          <a:prstGeom prst="roundRect">
            <a:avLst>
              <a:gd name="adj" fmla="val 8998"/>
            </a:avLst>
          </a:prstGeom>
          <a:gradFill>
            <a:gsLst>
              <a:gs pos="0">
                <a:srgbClr val="641E9B"/>
              </a:gs>
              <a:gs pos="100000">
                <a:srgbClr val="A233B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2F10F8-45C4-4EAE-9520-53AF4B5549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5793" y="584200"/>
            <a:ext cx="9144000" cy="688560"/>
          </a:xfrm>
        </p:spPr>
        <p:txBody>
          <a:bodyPr>
            <a:normAutofit/>
          </a:bodyPr>
          <a:lstStyle/>
          <a:p>
            <a:pPr algn="l">
              <a:lnSpc>
                <a:spcPct val="70000"/>
              </a:lnSpc>
            </a:pPr>
            <a:r>
              <a:rPr lang="ru-RU" sz="4400" dirty="0">
                <a:gradFill>
                  <a:gsLst>
                    <a:gs pos="0">
                      <a:srgbClr val="641E9B"/>
                    </a:gs>
                    <a:gs pos="100000">
                      <a:srgbClr val="A233BE"/>
                    </a:gs>
                  </a:gsLst>
                  <a:lin ang="2700000" scaled="0"/>
                </a:gradFill>
                <a:latin typeface="Akrobat Black" panose="00000A00000000000000" pitchFamily="50" charset="-52"/>
              </a:rPr>
              <a:t>Чему вы научитесь?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18280F-9B94-4DA1-B313-97BD01EB7FE4}"/>
              </a:ext>
            </a:extLst>
          </p:cNvPr>
          <p:cNvSpPr txBox="1"/>
          <p:nvPr/>
        </p:nvSpPr>
        <p:spPr>
          <a:xfrm>
            <a:off x="835793" y="2848211"/>
            <a:ext cx="10084527" cy="156966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krobat SemiBold" panose="00000700000000000000" pitchFamily="2" charset="-52"/>
              </a:rPr>
              <a:t>получать более точные ответы на запросы к GPT;</a:t>
            </a:r>
          </a:p>
          <a:p>
            <a:r>
              <a:rPr lang="ru-RU" sz="3200" dirty="0">
                <a:solidFill>
                  <a:schemeClr val="bg1"/>
                </a:solidFill>
                <a:latin typeface="Akrobat SemiBold" panose="00000700000000000000" pitchFamily="2" charset="-52"/>
              </a:rPr>
              <a:t>определять, какую работу ей можно поручить</a:t>
            </a:r>
          </a:p>
          <a:p>
            <a:r>
              <a:rPr lang="ru-RU" sz="3200" dirty="0">
                <a:solidFill>
                  <a:schemeClr val="bg1"/>
                </a:solidFill>
                <a:latin typeface="Akrobat SemiBold" panose="00000700000000000000" pitchFamily="2" charset="-5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20121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32C1D6F-ED32-459E-970D-5F31836FEE73}"/>
              </a:ext>
            </a:extLst>
          </p:cNvPr>
          <p:cNvSpPr/>
          <p:nvPr/>
        </p:nvSpPr>
        <p:spPr>
          <a:xfrm>
            <a:off x="3857897" y="1558834"/>
            <a:ext cx="7638778" cy="4391116"/>
          </a:xfrm>
          <a:prstGeom prst="roundRect">
            <a:avLst>
              <a:gd name="adj" fmla="val 10321"/>
            </a:avLst>
          </a:prstGeom>
          <a:gradFill>
            <a:gsLst>
              <a:gs pos="0">
                <a:srgbClr val="641E9B"/>
              </a:gs>
              <a:gs pos="100000">
                <a:srgbClr val="A233B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2F10F8-45C4-4EAE-9520-53AF4B5549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5793" y="584200"/>
            <a:ext cx="9144000" cy="688560"/>
          </a:xfrm>
        </p:spPr>
        <p:txBody>
          <a:bodyPr>
            <a:normAutofit/>
          </a:bodyPr>
          <a:lstStyle/>
          <a:p>
            <a:pPr algn="l">
              <a:lnSpc>
                <a:spcPct val="70000"/>
              </a:lnSpc>
            </a:pPr>
            <a:r>
              <a:rPr lang="ru-RU" sz="4400" dirty="0">
                <a:gradFill>
                  <a:gsLst>
                    <a:gs pos="0">
                      <a:srgbClr val="641E9B"/>
                    </a:gs>
                    <a:gs pos="100000">
                      <a:srgbClr val="A233BE"/>
                    </a:gs>
                  </a:gsLst>
                  <a:lin ang="2700000" scaled="0"/>
                </a:gradFill>
                <a:latin typeface="Akrobat Black" panose="00000A00000000000000" pitchFamily="50" charset="-52"/>
              </a:rPr>
              <a:t>Как работают нейросети?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926F62E-DB8C-45A8-8838-9FF485C6009E}"/>
              </a:ext>
            </a:extLst>
          </p:cNvPr>
          <p:cNvGrpSpPr/>
          <p:nvPr/>
        </p:nvGrpSpPr>
        <p:grpSpPr>
          <a:xfrm>
            <a:off x="4120484" y="1797688"/>
            <a:ext cx="7113605" cy="3913409"/>
            <a:chOff x="2874897" y="1968136"/>
            <a:chExt cx="7113605" cy="3913409"/>
          </a:xfrm>
        </p:grpSpPr>
        <p:pic>
          <p:nvPicPr>
            <p:cNvPr id="1026" name="Picture 2" descr="1_Монтажная область 1.png">
              <a:extLst>
                <a:ext uri="{FF2B5EF4-FFF2-40B4-BE49-F238E27FC236}">
                  <a16:creationId xmlns:a16="http://schemas.microsoft.com/office/drawing/2014/main" id="{3B361919-3A7C-40F0-8971-F542531C10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19" b="4701"/>
            <a:stretch/>
          </p:blipFill>
          <p:spPr bwMode="auto">
            <a:xfrm>
              <a:off x="2874897" y="1968136"/>
              <a:ext cx="7113605" cy="3913409"/>
            </a:xfrm>
            <a:prstGeom prst="roundRect">
              <a:avLst>
                <a:gd name="adj" fmla="val 7029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DBAA8EE0-12F9-4B93-ADEC-1E87CC6409FD}"/>
                </a:ext>
              </a:extLst>
            </p:cNvPr>
            <p:cNvSpPr/>
            <p:nvPr/>
          </p:nvSpPr>
          <p:spPr>
            <a:xfrm>
              <a:off x="3116597" y="1968388"/>
              <a:ext cx="931817" cy="4441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513208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32C1D6F-ED32-459E-970D-5F31836FEE73}"/>
              </a:ext>
            </a:extLst>
          </p:cNvPr>
          <p:cNvSpPr/>
          <p:nvPr/>
        </p:nvSpPr>
        <p:spPr>
          <a:xfrm>
            <a:off x="835793" y="1802170"/>
            <a:ext cx="10659521" cy="3031088"/>
          </a:xfrm>
          <a:prstGeom prst="roundRect">
            <a:avLst>
              <a:gd name="adj" fmla="val 8998"/>
            </a:avLst>
          </a:prstGeom>
          <a:gradFill>
            <a:gsLst>
              <a:gs pos="0">
                <a:srgbClr val="641E9B"/>
              </a:gs>
              <a:gs pos="100000">
                <a:srgbClr val="A233B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2F10F8-45C4-4EAE-9520-53AF4B5549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5793" y="584200"/>
            <a:ext cx="9144000" cy="688560"/>
          </a:xfrm>
        </p:spPr>
        <p:txBody>
          <a:bodyPr>
            <a:normAutofit/>
          </a:bodyPr>
          <a:lstStyle/>
          <a:p>
            <a:pPr algn="l">
              <a:lnSpc>
                <a:spcPct val="70000"/>
              </a:lnSpc>
            </a:pPr>
            <a:r>
              <a:rPr lang="ru-RU" sz="4400" dirty="0">
                <a:gradFill>
                  <a:gsLst>
                    <a:gs pos="0">
                      <a:srgbClr val="641E9B"/>
                    </a:gs>
                    <a:gs pos="100000">
                      <a:srgbClr val="A233BE"/>
                    </a:gs>
                  </a:gsLst>
                  <a:lin ang="2700000" scaled="0"/>
                </a:gradFill>
                <a:latin typeface="Akrobat Black" panose="00000A00000000000000" pitchFamily="50" charset="-52"/>
              </a:rPr>
              <a:t>Базовые функции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18280F-9B94-4DA1-B313-97BD01EB7FE4}"/>
              </a:ext>
            </a:extLst>
          </p:cNvPr>
          <p:cNvSpPr txBox="1"/>
          <p:nvPr/>
        </p:nvSpPr>
        <p:spPr>
          <a:xfrm>
            <a:off x="1053736" y="1977354"/>
            <a:ext cx="10084527" cy="206210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ru-RU" sz="3200" dirty="0" err="1">
                <a:solidFill>
                  <a:schemeClr val="bg1"/>
                </a:solidFill>
                <a:latin typeface="Akrobat SemiBold" panose="00000700000000000000" pitchFamily="2" charset="-52"/>
              </a:rPr>
              <a:t>генеративность</a:t>
            </a:r>
            <a:r>
              <a:rPr lang="ru-RU" sz="3200" dirty="0">
                <a:solidFill>
                  <a:schemeClr val="bg1"/>
                </a:solidFill>
                <a:latin typeface="Akrobat SemiBold" panose="00000700000000000000" pitchFamily="2" charset="-52"/>
              </a:rPr>
              <a:t>;</a:t>
            </a:r>
          </a:p>
          <a:p>
            <a:r>
              <a:rPr lang="ru-RU" sz="3200" dirty="0" err="1">
                <a:solidFill>
                  <a:schemeClr val="bg1"/>
                </a:solidFill>
                <a:latin typeface="Akrobat SemiBold" panose="00000700000000000000" pitchFamily="2" charset="-52"/>
              </a:rPr>
              <a:t>суммаризация</a:t>
            </a:r>
            <a:r>
              <a:rPr lang="ru-RU" sz="3200" dirty="0">
                <a:solidFill>
                  <a:schemeClr val="bg1"/>
                </a:solidFill>
                <a:latin typeface="Akrobat SemiBold" panose="00000700000000000000" pitchFamily="2" charset="-52"/>
              </a:rPr>
              <a:t>;</a:t>
            </a:r>
          </a:p>
          <a:p>
            <a:r>
              <a:rPr lang="ru-RU" sz="3200" dirty="0">
                <a:solidFill>
                  <a:schemeClr val="bg1"/>
                </a:solidFill>
                <a:latin typeface="Akrobat SemiBold" panose="00000700000000000000" pitchFamily="2" charset="-52"/>
              </a:rPr>
              <a:t>стилизация;</a:t>
            </a:r>
          </a:p>
          <a:p>
            <a:r>
              <a:rPr lang="ru-RU" sz="3200" dirty="0">
                <a:solidFill>
                  <a:schemeClr val="bg1"/>
                </a:solidFill>
                <a:latin typeface="Akrobat SemiBold" panose="00000700000000000000" pitchFamily="2" charset="-52"/>
              </a:rPr>
              <a:t>подбор </a:t>
            </a:r>
          </a:p>
        </p:txBody>
      </p:sp>
    </p:spTree>
    <p:extLst>
      <p:ext uri="{BB962C8B-B14F-4D97-AF65-F5344CB8AC3E}">
        <p14:creationId xmlns:p14="http://schemas.microsoft.com/office/powerpoint/2010/main" val="17537241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32C1D6F-ED32-459E-970D-5F31836FEE73}"/>
              </a:ext>
            </a:extLst>
          </p:cNvPr>
          <p:cNvSpPr/>
          <p:nvPr/>
        </p:nvSpPr>
        <p:spPr>
          <a:xfrm>
            <a:off x="835794" y="1802170"/>
            <a:ext cx="2499588" cy="1925100"/>
          </a:xfrm>
          <a:prstGeom prst="roundRect">
            <a:avLst>
              <a:gd name="adj" fmla="val 9146"/>
            </a:avLst>
          </a:prstGeom>
          <a:gradFill>
            <a:gsLst>
              <a:gs pos="0">
                <a:srgbClr val="641E9B"/>
              </a:gs>
              <a:gs pos="100000">
                <a:srgbClr val="A233B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2F10F8-45C4-4EAE-9520-53AF4B5549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5793" y="584200"/>
            <a:ext cx="9144000" cy="688560"/>
          </a:xfrm>
        </p:spPr>
        <p:txBody>
          <a:bodyPr>
            <a:normAutofit/>
          </a:bodyPr>
          <a:lstStyle/>
          <a:p>
            <a:pPr algn="l">
              <a:lnSpc>
                <a:spcPct val="70000"/>
              </a:lnSpc>
            </a:pPr>
            <a:r>
              <a:rPr lang="ru-RU" sz="4400" dirty="0">
                <a:gradFill>
                  <a:gsLst>
                    <a:gs pos="0">
                      <a:srgbClr val="641E9B"/>
                    </a:gs>
                    <a:gs pos="100000">
                      <a:srgbClr val="A233BE"/>
                    </a:gs>
                  </a:gsLst>
                  <a:lin ang="2700000" scaled="0"/>
                </a:gradFill>
                <a:latin typeface="Akrobat Black" panose="00000A00000000000000" pitchFamily="50" charset="-52"/>
              </a:rPr>
              <a:t>Инструменты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18280F-9B94-4DA1-B313-97BD01EB7FE4}"/>
              </a:ext>
            </a:extLst>
          </p:cNvPr>
          <p:cNvSpPr txBox="1"/>
          <p:nvPr/>
        </p:nvSpPr>
        <p:spPr>
          <a:xfrm>
            <a:off x="839788" y="3136612"/>
            <a:ext cx="2399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krobat SemiBold" panose="00000700000000000000" pitchFamily="2" charset="-52"/>
              </a:rPr>
              <a:t>Кандинский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24F07EF-943D-4D58-86F6-0F6A41676C9F}"/>
              </a:ext>
            </a:extLst>
          </p:cNvPr>
          <p:cNvSpPr/>
          <p:nvPr/>
        </p:nvSpPr>
        <p:spPr>
          <a:xfrm>
            <a:off x="835793" y="4024850"/>
            <a:ext cx="2499590" cy="1925100"/>
          </a:xfrm>
          <a:prstGeom prst="roundRect">
            <a:avLst>
              <a:gd name="adj" fmla="val 8998"/>
            </a:avLst>
          </a:prstGeom>
          <a:gradFill>
            <a:gsLst>
              <a:gs pos="0">
                <a:srgbClr val="641E9B"/>
              </a:gs>
              <a:gs pos="100000">
                <a:srgbClr val="A233B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EDAB8D-C5FF-4600-AB2A-C690FBD7590B}"/>
              </a:ext>
            </a:extLst>
          </p:cNvPr>
          <p:cNvSpPr txBox="1"/>
          <p:nvPr/>
        </p:nvSpPr>
        <p:spPr>
          <a:xfrm>
            <a:off x="839787" y="5359292"/>
            <a:ext cx="2399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Akrobat SemiBold" panose="00000700000000000000" pitchFamily="2" charset="-52"/>
              </a:rPr>
              <a:t>GigaChat</a:t>
            </a:r>
            <a:endParaRPr lang="ru-RU" sz="3200" dirty="0">
              <a:solidFill>
                <a:schemeClr val="bg1"/>
              </a:solidFill>
              <a:latin typeface="Akrobat SemiBold" panose="00000700000000000000" pitchFamily="2" charset="-52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DC69655-8EA8-4AD3-95E8-68441E191912}"/>
              </a:ext>
            </a:extLst>
          </p:cNvPr>
          <p:cNvSpPr/>
          <p:nvPr/>
        </p:nvSpPr>
        <p:spPr>
          <a:xfrm>
            <a:off x="3596410" y="1796287"/>
            <a:ext cx="2499590" cy="1925100"/>
          </a:xfrm>
          <a:prstGeom prst="roundRect">
            <a:avLst>
              <a:gd name="adj" fmla="val 8998"/>
            </a:avLst>
          </a:prstGeom>
          <a:gradFill>
            <a:gsLst>
              <a:gs pos="0">
                <a:srgbClr val="641E9B"/>
              </a:gs>
              <a:gs pos="100000">
                <a:srgbClr val="A233B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8F3A39-0A73-4C5B-B880-5CD4D418C231}"/>
              </a:ext>
            </a:extLst>
          </p:cNvPr>
          <p:cNvSpPr txBox="1"/>
          <p:nvPr/>
        </p:nvSpPr>
        <p:spPr>
          <a:xfrm>
            <a:off x="3600404" y="3130729"/>
            <a:ext cx="2399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krobat SemiBold" panose="00000700000000000000" pitchFamily="2" charset="-52"/>
              </a:rPr>
              <a:t>Lexica</a:t>
            </a:r>
            <a:endParaRPr lang="ru-RU" sz="3200" dirty="0">
              <a:solidFill>
                <a:schemeClr val="bg1"/>
              </a:solidFill>
              <a:latin typeface="Akrobat SemiBold" panose="00000700000000000000" pitchFamily="2" charset="-52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C83AD0C5-16BF-440E-8EEC-356312EADFE3}"/>
              </a:ext>
            </a:extLst>
          </p:cNvPr>
          <p:cNvSpPr/>
          <p:nvPr/>
        </p:nvSpPr>
        <p:spPr>
          <a:xfrm>
            <a:off x="6357028" y="1802170"/>
            <a:ext cx="2499590" cy="1925100"/>
          </a:xfrm>
          <a:prstGeom prst="roundRect">
            <a:avLst>
              <a:gd name="adj" fmla="val 8998"/>
            </a:avLst>
          </a:prstGeom>
          <a:gradFill>
            <a:gsLst>
              <a:gs pos="0">
                <a:srgbClr val="641E9B"/>
              </a:gs>
              <a:gs pos="100000">
                <a:srgbClr val="A233B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B0D328-2930-4A0B-B136-0B1AB8E27FFB}"/>
              </a:ext>
            </a:extLst>
          </p:cNvPr>
          <p:cNvSpPr txBox="1"/>
          <p:nvPr/>
        </p:nvSpPr>
        <p:spPr>
          <a:xfrm>
            <a:off x="6361022" y="3136612"/>
            <a:ext cx="2399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krobat SemiBold" panose="00000700000000000000" pitchFamily="2" charset="-52"/>
              </a:rPr>
              <a:t>Playground</a:t>
            </a:r>
            <a:endParaRPr lang="ru-RU" sz="3200" dirty="0">
              <a:solidFill>
                <a:schemeClr val="bg1"/>
              </a:solidFill>
              <a:latin typeface="Akrobat SemiBold" panose="00000700000000000000" pitchFamily="2" charset="-52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CCDB5EE5-94C6-481A-9113-DC999A09BB54}"/>
              </a:ext>
            </a:extLst>
          </p:cNvPr>
          <p:cNvSpPr/>
          <p:nvPr/>
        </p:nvSpPr>
        <p:spPr>
          <a:xfrm>
            <a:off x="3596410" y="4024850"/>
            <a:ext cx="2499590" cy="1925100"/>
          </a:xfrm>
          <a:prstGeom prst="roundRect">
            <a:avLst>
              <a:gd name="adj" fmla="val 8998"/>
            </a:avLst>
          </a:prstGeom>
          <a:gradFill>
            <a:gsLst>
              <a:gs pos="0">
                <a:srgbClr val="641E9B"/>
              </a:gs>
              <a:gs pos="100000">
                <a:srgbClr val="A233B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650C9B-2B3E-4EBB-9EF9-5947194DCA6A}"/>
              </a:ext>
            </a:extLst>
          </p:cNvPr>
          <p:cNvSpPr txBox="1"/>
          <p:nvPr/>
        </p:nvSpPr>
        <p:spPr>
          <a:xfrm>
            <a:off x="3644856" y="5333448"/>
            <a:ext cx="2399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Akrobat SemiBold" panose="00000700000000000000" pitchFamily="2" charset="-52"/>
              </a:rPr>
              <a:t>YaGPT</a:t>
            </a:r>
            <a:endParaRPr lang="ru-RU" sz="3200" dirty="0">
              <a:solidFill>
                <a:schemeClr val="bg1"/>
              </a:solidFill>
              <a:latin typeface="Akrobat SemiBold" panose="00000700000000000000" pitchFamily="2" charset="-52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1C8399D-9D8D-4F16-84EE-ACD976D3EEA9}"/>
              </a:ext>
            </a:extLst>
          </p:cNvPr>
          <p:cNvSpPr/>
          <p:nvPr/>
        </p:nvSpPr>
        <p:spPr>
          <a:xfrm>
            <a:off x="6357028" y="4004889"/>
            <a:ext cx="2499590" cy="1925100"/>
          </a:xfrm>
          <a:prstGeom prst="roundRect">
            <a:avLst>
              <a:gd name="adj" fmla="val 8998"/>
            </a:avLst>
          </a:prstGeom>
          <a:gradFill>
            <a:gsLst>
              <a:gs pos="0">
                <a:srgbClr val="641E9B"/>
              </a:gs>
              <a:gs pos="100000">
                <a:srgbClr val="A233B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424DC7-C815-4F71-A9D3-3E292C141AC7}"/>
              </a:ext>
            </a:extLst>
          </p:cNvPr>
          <p:cNvSpPr txBox="1"/>
          <p:nvPr/>
        </p:nvSpPr>
        <p:spPr>
          <a:xfrm>
            <a:off x="6361022" y="5339331"/>
            <a:ext cx="2399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Akrobat SemiBold" panose="00000700000000000000" pitchFamily="2" charset="-52"/>
              </a:rPr>
              <a:t>GPTChat</a:t>
            </a:r>
            <a:endParaRPr lang="ru-RU" sz="3200" dirty="0">
              <a:solidFill>
                <a:schemeClr val="bg1"/>
              </a:solidFill>
              <a:latin typeface="Akrobat SemiBold" panose="00000700000000000000" pitchFamily="2" charset="-52"/>
            </a:endParaRPr>
          </a:p>
        </p:txBody>
      </p:sp>
      <p:pic>
        <p:nvPicPr>
          <p:cNvPr id="1026" name="Picture 2" descr="OpenAI">
            <a:extLst>
              <a:ext uri="{FF2B5EF4-FFF2-40B4-BE49-F238E27FC236}">
                <a16:creationId xmlns:a16="http://schemas.microsoft.com/office/drawing/2014/main" id="{6783CBAE-BD43-4407-B5E6-4413C2501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340" y="4106938"/>
            <a:ext cx="1165180" cy="1165180"/>
          </a:xfrm>
          <a:prstGeom prst="roundRect">
            <a:avLst>
              <a:gd name="adj" fmla="val 1034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усскоязычная нейросеть от «Сбера» стала доступна всем: чем она может быть  полезна - Hi-Tech Mail">
            <a:extLst>
              <a:ext uri="{FF2B5EF4-FFF2-40B4-BE49-F238E27FC236}">
                <a16:creationId xmlns:a16="http://schemas.microsoft.com/office/drawing/2014/main" id="{EEF8444C-8E34-4077-9C44-E054EFAF04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4" t="4055" r="23950" b="3241"/>
          <a:stretch/>
        </p:blipFill>
        <p:spPr bwMode="auto">
          <a:xfrm>
            <a:off x="2074408" y="4151428"/>
            <a:ext cx="1165180" cy="1182020"/>
          </a:xfrm>
          <a:prstGeom prst="roundRect">
            <a:avLst>
              <a:gd name="adj" fmla="val 1012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YandexGPT - 4PDA">
            <a:extLst>
              <a:ext uri="{FF2B5EF4-FFF2-40B4-BE49-F238E27FC236}">
                <a16:creationId xmlns:a16="http://schemas.microsoft.com/office/drawing/2014/main" id="{2E2C11E3-F67C-4E0E-9C83-188AF7A6B4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r="9400"/>
          <a:stretch/>
        </p:blipFill>
        <p:spPr bwMode="auto">
          <a:xfrm>
            <a:off x="4800304" y="4174441"/>
            <a:ext cx="1182483" cy="1173097"/>
          </a:xfrm>
          <a:prstGeom prst="roundRect">
            <a:avLst>
              <a:gd name="adj" fmla="val 10821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F8B14DA-F445-4667-A2E2-AB7FAB7BA5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5588" y="1908143"/>
            <a:ext cx="1170391" cy="1165180"/>
          </a:xfrm>
          <a:prstGeom prst="roundRect">
            <a:avLst>
              <a:gd name="adj" fmla="val 10781"/>
            </a:avLst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D66486B-8398-4F29-AADD-006E9EBC01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4756" y="1896939"/>
            <a:ext cx="1165180" cy="1187588"/>
          </a:xfrm>
          <a:prstGeom prst="roundRect">
            <a:avLst>
              <a:gd name="adj" fmla="val 9770"/>
            </a:avLst>
          </a:prstGeom>
        </p:spPr>
      </p:pic>
      <p:pic>
        <p:nvPicPr>
          <p:cNvPr id="1032" name="Picture 8" descr="Playground: AI-powered image generation and editing platform.">
            <a:extLst>
              <a:ext uri="{FF2B5EF4-FFF2-40B4-BE49-F238E27FC236}">
                <a16:creationId xmlns:a16="http://schemas.microsoft.com/office/drawing/2014/main" id="{39596B1F-1D6F-45A8-8E19-E45A577E5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643" y="1908143"/>
            <a:ext cx="1165180" cy="1165180"/>
          </a:xfrm>
          <a:prstGeom prst="roundRect">
            <a:avLst>
              <a:gd name="adj" fmla="val 10781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2038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32C1D6F-ED32-459E-970D-5F31836FEE73}"/>
              </a:ext>
            </a:extLst>
          </p:cNvPr>
          <p:cNvSpPr/>
          <p:nvPr/>
        </p:nvSpPr>
        <p:spPr>
          <a:xfrm>
            <a:off x="835794" y="1802170"/>
            <a:ext cx="10601826" cy="3341330"/>
          </a:xfrm>
          <a:prstGeom prst="roundRect">
            <a:avLst>
              <a:gd name="adj" fmla="val 9146"/>
            </a:avLst>
          </a:prstGeom>
          <a:gradFill>
            <a:gsLst>
              <a:gs pos="0">
                <a:srgbClr val="641E9B"/>
              </a:gs>
              <a:gs pos="100000">
                <a:srgbClr val="A233B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2F10F8-45C4-4EAE-9520-53AF4B5549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5793" y="584200"/>
            <a:ext cx="9144000" cy="688560"/>
          </a:xfrm>
        </p:spPr>
        <p:txBody>
          <a:bodyPr>
            <a:normAutofit/>
          </a:bodyPr>
          <a:lstStyle/>
          <a:p>
            <a:pPr algn="l">
              <a:lnSpc>
                <a:spcPct val="70000"/>
              </a:lnSpc>
            </a:pPr>
            <a:r>
              <a:rPr lang="ru-RU" sz="4400" dirty="0">
                <a:gradFill>
                  <a:gsLst>
                    <a:gs pos="0">
                      <a:srgbClr val="641E9B"/>
                    </a:gs>
                    <a:gs pos="100000">
                      <a:srgbClr val="A233BE"/>
                    </a:gs>
                  </a:gsLst>
                  <a:lin ang="2700000" scaled="0"/>
                </a:gradFill>
                <a:latin typeface="Akrobat Black" panose="00000A00000000000000" pitchFamily="50" charset="-52"/>
              </a:rPr>
              <a:t>Что такое </a:t>
            </a:r>
            <a:r>
              <a:rPr lang="ru-RU" sz="4400" dirty="0">
                <a:solidFill>
                  <a:srgbClr val="5ACD07"/>
                </a:solidFill>
                <a:latin typeface="Akrobat Black" panose="00000A00000000000000" pitchFamily="50" charset="-52"/>
              </a:rPr>
              <a:t>ПРОМТ </a:t>
            </a:r>
            <a:r>
              <a:rPr lang="ru-RU" sz="4400" dirty="0">
                <a:solidFill>
                  <a:srgbClr val="641E9B"/>
                </a:solidFill>
                <a:latin typeface="Akrobat Black" panose="00000A00000000000000" pitchFamily="50" charset="-52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18280F-9B94-4DA1-B313-97BD01EB7FE4}"/>
              </a:ext>
            </a:extLst>
          </p:cNvPr>
          <p:cNvSpPr txBox="1"/>
          <p:nvPr/>
        </p:nvSpPr>
        <p:spPr>
          <a:xfrm>
            <a:off x="926624" y="2688005"/>
            <a:ext cx="10338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krobat SemiBold" panose="00000700000000000000" pitchFamily="2" charset="-52"/>
              </a:rPr>
              <a:t>ПРОМТ </a:t>
            </a:r>
            <a:r>
              <a:rPr lang="ru-RU" dirty="0">
                <a:solidFill>
                  <a:schemeClr val="bg1"/>
                </a:solidFill>
                <a:latin typeface="Akrobat SemiBold" panose="00000700000000000000" pitchFamily="2" charset="-52"/>
              </a:rPr>
              <a:t>(от английского </a:t>
            </a:r>
            <a:r>
              <a:rPr lang="en-US" dirty="0" err="1">
                <a:solidFill>
                  <a:schemeClr val="bg1"/>
                </a:solidFill>
                <a:latin typeface="Akrobat SemiBold" panose="00000700000000000000" pitchFamily="2" charset="-52"/>
              </a:rPr>
              <a:t>promt</a:t>
            </a:r>
            <a:r>
              <a:rPr lang="en-US" dirty="0">
                <a:solidFill>
                  <a:schemeClr val="bg1"/>
                </a:solidFill>
                <a:latin typeface="Akrobat SemiBold" panose="00000700000000000000" pitchFamily="2" charset="-52"/>
              </a:rPr>
              <a:t> – </a:t>
            </a:r>
            <a:r>
              <a:rPr lang="ru-RU" dirty="0">
                <a:solidFill>
                  <a:schemeClr val="bg1"/>
                </a:solidFill>
                <a:latin typeface="Akrobat SemiBold" panose="00000700000000000000" pitchFamily="2" charset="-52"/>
              </a:rPr>
              <a:t>«подсказка» ) </a:t>
            </a:r>
            <a:r>
              <a:rPr lang="ru-RU" sz="3200" dirty="0">
                <a:solidFill>
                  <a:schemeClr val="bg1"/>
                </a:solidFill>
                <a:latin typeface="Akrobat SemiBold" panose="00000700000000000000" pitchFamily="2" charset="-52"/>
              </a:rPr>
              <a:t>– это короткая подсказка в виде предложения, вопроса или инструкции, которую мы предоставляем нейросети для получения ответа.</a:t>
            </a:r>
          </a:p>
        </p:txBody>
      </p:sp>
    </p:spTree>
    <p:extLst>
      <p:ext uri="{BB962C8B-B14F-4D97-AF65-F5344CB8AC3E}">
        <p14:creationId xmlns:p14="http://schemas.microsoft.com/office/powerpoint/2010/main" val="17107099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32C1D6F-ED32-459E-970D-5F31836FEE73}"/>
              </a:ext>
            </a:extLst>
          </p:cNvPr>
          <p:cNvSpPr/>
          <p:nvPr/>
        </p:nvSpPr>
        <p:spPr>
          <a:xfrm>
            <a:off x="835794" y="1802170"/>
            <a:ext cx="10601826" cy="3341330"/>
          </a:xfrm>
          <a:prstGeom prst="roundRect">
            <a:avLst>
              <a:gd name="adj" fmla="val 9146"/>
            </a:avLst>
          </a:prstGeom>
          <a:gradFill>
            <a:gsLst>
              <a:gs pos="0">
                <a:srgbClr val="641E9B"/>
              </a:gs>
              <a:gs pos="100000">
                <a:srgbClr val="A233B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2F10F8-45C4-4EAE-9520-53AF4B5549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5793" y="584200"/>
            <a:ext cx="9144000" cy="688560"/>
          </a:xfrm>
        </p:spPr>
        <p:txBody>
          <a:bodyPr>
            <a:normAutofit/>
          </a:bodyPr>
          <a:lstStyle/>
          <a:p>
            <a:pPr algn="l">
              <a:lnSpc>
                <a:spcPct val="70000"/>
              </a:lnSpc>
            </a:pPr>
            <a:r>
              <a:rPr lang="ru-RU" sz="4400" dirty="0">
                <a:gradFill>
                  <a:gsLst>
                    <a:gs pos="0">
                      <a:srgbClr val="641E9B"/>
                    </a:gs>
                    <a:gs pos="100000">
                      <a:srgbClr val="A233BE"/>
                    </a:gs>
                  </a:gsLst>
                  <a:lin ang="2700000" scaled="0"/>
                </a:gradFill>
                <a:latin typeface="Akrobat Black" panose="00000A00000000000000" pitchFamily="50" charset="-52"/>
              </a:rPr>
              <a:t>Из чего состоит </a:t>
            </a:r>
            <a:r>
              <a:rPr lang="ru-RU" sz="4400" dirty="0">
                <a:solidFill>
                  <a:srgbClr val="5ACD07"/>
                </a:solidFill>
                <a:latin typeface="Akrobat Black" panose="00000A00000000000000" pitchFamily="50" charset="-52"/>
              </a:rPr>
              <a:t>ПРОМТ </a:t>
            </a:r>
            <a:r>
              <a:rPr lang="ru-RU" sz="4400" dirty="0">
                <a:solidFill>
                  <a:srgbClr val="641E9B"/>
                </a:solidFill>
                <a:latin typeface="Akrobat Black" panose="00000A00000000000000" pitchFamily="50" charset="-52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18280F-9B94-4DA1-B313-97BD01EB7FE4}"/>
              </a:ext>
            </a:extLst>
          </p:cNvPr>
          <p:cNvSpPr txBox="1"/>
          <p:nvPr/>
        </p:nvSpPr>
        <p:spPr>
          <a:xfrm>
            <a:off x="967331" y="2195562"/>
            <a:ext cx="103102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dirty="0">
                <a:solidFill>
                  <a:schemeClr val="bg1"/>
                </a:solidFill>
                <a:latin typeface="Akrobat SemiBold" panose="00000700000000000000" pitchFamily="2" charset="-52"/>
              </a:rPr>
              <a:t>Контекст, который описывает поведение модели.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>
                <a:solidFill>
                  <a:schemeClr val="bg1"/>
                </a:solidFill>
                <a:latin typeface="Akrobat SemiBold" panose="00000700000000000000" pitchFamily="2" charset="-52"/>
              </a:rPr>
              <a:t>Задание или вопрос, в соответствии с которым модель сформирует ответ.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>
                <a:solidFill>
                  <a:schemeClr val="bg1"/>
                </a:solidFill>
                <a:latin typeface="Akrobat SemiBold" panose="00000700000000000000" pitchFamily="2" charset="-52"/>
              </a:rPr>
              <a:t>Формат ответа модели на запрос.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>
                <a:solidFill>
                  <a:schemeClr val="bg1"/>
                </a:solidFill>
                <a:latin typeface="Akrobat SemiBold" panose="00000700000000000000" pitchFamily="2" charset="-52"/>
              </a:rPr>
              <a:t>Требования к ответу.</a:t>
            </a:r>
          </a:p>
        </p:txBody>
      </p:sp>
    </p:spTree>
    <p:extLst>
      <p:ext uri="{BB962C8B-B14F-4D97-AF65-F5344CB8AC3E}">
        <p14:creationId xmlns:p14="http://schemas.microsoft.com/office/powerpoint/2010/main" val="29413554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32C1D6F-ED32-459E-970D-5F31836FEE73}"/>
              </a:ext>
            </a:extLst>
          </p:cNvPr>
          <p:cNvSpPr/>
          <p:nvPr/>
        </p:nvSpPr>
        <p:spPr>
          <a:xfrm>
            <a:off x="835794" y="1802170"/>
            <a:ext cx="10601826" cy="3341330"/>
          </a:xfrm>
          <a:prstGeom prst="roundRect">
            <a:avLst>
              <a:gd name="adj" fmla="val 9146"/>
            </a:avLst>
          </a:prstGeom>
          <a:gradFill>
            <a:gsLst>
              <a:gs pos="0">
                <a:srgbClr val="641E9B"/>
              </a:gs>
              <a:gs pos="100000">
                <a:srgbClr val="A233B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2F10F8-45C4-4EAE-9520-53AF4B5549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5793" y="584200"/>
            <a:ext cx="9144000" cy="688560"/>
          </a:xfrm>
        </p:spPr>
        <p:txBody>
          <a:bodyPr>
            <a:normAutofit/>
          </a:bodyPr>
          <a:lstStyle/>
          <a:p>
            <a:pPr algn="l">
              <a:lnSpc>
                <a:spcPct val="70000"/>
              </a:lnSpc>
            </a:pPr>
            <a:r>
              <a:rPr lang="ru-RU" sz="4400" dirty="0">
                <a:gradFill>
                  <a:gsLst>
                    <a:gs pos="0">
                      <a:srgbClr val="641E9B"/>
                    </a:gs>
                    <a:gs pos="100000">
                      <a:srgbClr val="A233BE"/>
                    </a:gs>
                  </a:gsLst>
                  <a:lin ang="2700000" scaled="0"/>
                </a:gradFill>
                <a:latin typeface="Akrobat Black" panose="00000A00000000000000" pitchFamily="50" charset="-52"/>
              </a:rPr>
              <a:t>Пример </a:t>
            </a:r>
            <a:r>
              <a:rPr lang="ru-RU" sz="4400" dirty="0" err="1">
                <a:solidFill>
                  <a:srgbClr val="5ACD07"/>
                </a:solidFill>
                <a:latin typeface="Akrobat Black" panose="00000A00000000000000" pitchFamily="50" charset="-52"/>
              </a:rPr>
              <a:t>ПРОМТа</a:t>
            </a:r>
            <a:endParaRPr lang="ru-RU" sz="4400" dirty="0">
              <a:solidFill>
                <a:srgbClr val="641E9B"/>
              </a:solidFill>
              <a:latin typeface="Akrobat Black" panose="00000A00000000000000" pitchFamily="50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18280F-9B94-4DA1-B313-97BD01EB7FE4}"/>
              </a:ext>
            </a:extLst>
          </p:cNvPr>
          <p:cNvSpPr txBox="1"/>
          <p:nvPr/>
        </p:nvSpPr>
        <p:spPr>
          <a:xfrm>
            <a:off x="967331" y="1949341"/>
            <a:ext cx="103387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>
                <a:solidFill>
                  <a:schemeClr val="bg1"/>
                </a:solidFill>
                <a:latin typeface="Akrobat SemiBold" panose="00000700000000000000" pitchFamily="2" charset="-52"/>
              </a:rPr>
              <a:t>Я хочу чтобы ты выступил в роли специалиста по продвижению мероприятий с социальных сетях. Я организатор </a:t>
            </a:r>
            <a:r>
              <a:rPr lang="ru-RU" sz="3200" i="1" dirty="0" err="1">
                <a:solidFill>
                  <a:schemeClr val="bg1"/>
                </a:solidFill>
                <a:latin typeface="Akrobat SemiBold" panose="00000700000000000000" pitchFamily="2" charset="-52"/>
              </a:rPr>
              <a:t>хакатона</a:t>
            </a:r>
            <a:r>
              <a:rPr lang="ru-RU" sz="3200" i="1" dirty="0">
                <a:solidFill>
                  <a:schemeClr val="bg1"/>
                </a:solidFill>
                <a:latin typeface="Akrobat SemiBold" panose="00000700000000000000" pitchFamily="2" charset="-52"/>
              </a:rPr>
              <a:t> по программированию для детей 10-12 лет в среде разработки </a:t>
            </a:r>
            <a:r>
              <a:rPr lang="en-US" sz="3200" i="1" dirty="0">
                <a:solidFill>
                  <a:schemeClr val="bg1"/>
                </a:solidFill>
                <a:latin typeface="Akrobat SemiBold" panose="00000700000000000000" pitchFamily="2" charset="-52"/>
              </a:rPr>
              <a:t>Scratch. </a:t>
            </a:r>
            <a:r>
              <a:rPr lang="ru-RU" sz="3200" i="1" dirty="0">
                <a:solidFill>
                  <a:schemeClr val="bg1"/>
                </a:solidFill>
                <a:latin typeface="Akrobat SemiBold" panose="00000700000000000000" pitchFamily="2" charset="-52"/>
              </a:rPr>
              <a:t>Сделай контент-план информационной компании </a:t>
            </a:r>
            <a:r>
              <a:rPr lang="ru-RU" sz="3200" i="1" dirty="0" err="1">
                <a:solidFill>
                  <a:schemeClr val="bg1"/>
                </a:solidFill>
                <a:latin typeface="Akrobat SemiBold" panose="00000700000000000000" pitchFamily="2" charset="-52"/>
              </a:rPr>
              <a:t>хакатона</a:t>
            </a:r>
            <a:r>
              <a:rPr lang="ru-RU" sz="3200" i="1" dirty="0">
                <a:solidFill>
                  <a:schemeClr val="bg1"/>
                </a:solidFill>
                <a:latin typeface="Akrobat SemiBold" panose="00000700000000000000" pitchFamily="2" charset="-52"/>
              </a:rPr>
              <a:t> на 5 публикаций. Результат представь в виде названия публикации с кратким описанием ее содержания. </a:t>
            </a:r>
          </a:p>
        </p:txBody>
      </p:sp>
    </p:spTree>
    <p:extLst>
      <p:ext uri="{BB962C8B-B14F-4D97-AF65-F5344CB8AC3E}">
        <p14:creationId xmlns:p14="http://schemas.microsoft.com/office/powerpoint/2010/main" val="17998151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339</Words>
  <Application>Microsoft Office PowerPoint</Application>
  <PresentationFormat>Широкоэкранный</PresentationFormat>
  <Paragraphs>60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Akrobat Black</vt:lpstr>
      <vt:lpstr>Akrobat SemiBold</vt:lpstr>
      <vt:lpstr>Arial</vt:lpstr>
      <vt:lpstr>Calibri</vt:lpstr>
      <vt:lpstr>Calibri Light</vt:lpstr>
      <vt:lpstr>Тема Office</vt:lpstr>
      <vt:lpstr>Нейросетевые  помощники  в работе</vt:lpstr>
      <vt:lpstr>Что могут нейросети?</vt:lpstr>
      <vt:lpstr>Чему вы научитесь?</vt:lpstr>
      <vt:lpstr>Как работают нейросети?</vt:lpstr>
      <vt:lpstr>Базовые функции</vt:lpstr>
      <vt:lpstr>Инструменты</vt:lpstr>
      <vt:lpstr>Что такое ПРОМТ ?</vt:lpstr>
      <vt:lpstr>Из чего состоит ПРОМТ ?</vt:lpstr>
      <vt:lpstr>Пример ПРОМТа</vt:lpstr>
      <vt:lpstr>Пример ПРОМТа</vt:lpstr>
      <vt:lpstr>Презентация PowerPoint</vt:lpstr>
      <vt:lpstr>Презентация PowerPoint</vt:lpstr>
      <vt:lpstr>Презентация PowerPoint</vt:lpstr>
      <vt:lpstr>Принципы составления ПРОМТа</vt:lpstr>
      <vt:lpstr>Пример генерации изображения</vt:lpstr>
      <vt:lpstr>Из чего состоит ПРОМТ ?</vt:lpstr>
      <vt:lpstr>Советы по созданию ПРОМТа</vt:lpstr>
      <vt:lpstr>Нейросетевые  помощники в работе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Нейросетевые  помощники в работе</dc:title>
  <dc:creator>Александр Мехнин</dc:creator>
  <cp:lastModifiedBy>Александр Мехнин</cp:lastModifiedBy>
  <cp:revision>19</cp:revision>
  <dcterms:created xsi:type="dcterms:W3CDTF">2024-08-12T06:58:04Z</dcterms:created>
  <dcterms:modified xsi:type="dcterms:W3CDTF">2024-11-11T11:43:42Z</dcterms:modified>
</cp:coreProperties>
</file>