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Arimo" charset="1" panose="020B0604020202020204"/>
      <p:regular r:id="rId27"/>
    </p:embeddedFont>
    <p:embeddedFont>
      <p:font typeface="Arimo Bold" charset="1" panose="020B07040202020202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2" Target="../media/image22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13" Target="../media/image29.png" Type="http://schemas.openxmlformats.org/officeDocument/2006/relationships/image"/><Relationship Id="rId14" Target="../media/image30.svg" Type="http://schemas.openxmlformats.org/officeDocument/2006/relationships/image"/><Relationship Id="rId2" Target="../media/image26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2" Target="../media/image3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5.pn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3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2" Target="../media/image12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33262" y="0"/>
            <a:ext cx="7654738" cy="10287000"/>
          </a:xfrm>
          <a:custGeom>
            <a:avLst/>
            <a:gdLst/>
            <a:ahLst/>
            <a:cxnLst/>
            <a:rect r="r" b="b" t="t" l="l"/>
            <a:pathLst>
              <a:path h="10287000" w="7654738">
                <a:moveTo>
                  <a:pt x="0" y="0"/>
                </a:moveTo>
                <a:lnTo>
                  <a:pt x="7654738" y="0"/>
                </a:lnTo>
                <a:lnTo>
                  <a:pt x="7654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169" t="0" r="-3241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725632"/>
            <a:ext cx="18288000" cy="1243013"/>
            <a:chOff x="0" y="0"/>
            <a:chExt cx="24384000" cy="16573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04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09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144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192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240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28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133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1634628" y="389950"/>
            <a:ext cx="5290949" cy="5290949"/>
          </a:xfrm>
          <a:custGeom>
            <a:avLst/>
            <a:gdLst/>
            <a:ahLst/>
            <a:cxnLst/>
            <a:rect r="r" b="b" t="t" l="l"/>
            <a:pathLst>
              <a:path h="5290949" w="5290949">
                <a:moveTo>
                  <a:pt x="0" y="0"/>
                </a:moveTo>
                <a:lnTo>
                  <a:pt x="5290949" y="0"/>
                </a:lnTo>
                <a:lnTo>
                  <a:pt x="5290949" y="5290949"/>
                </a:lnTo>
                <a:lnTo>
                  <a:pt x="0" y="52909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957684" y="2122581"/>
            <a:ext cx="4330316" cy="3988249"/>
          </a:xfrm>
          <a:custGeom>
            <a:avLst/>
            <a:gdLst/>
            <a:ahLst/>
            <a:cxnLst/>
            <a:rect r="r" b="b" t="t" l="l"/>
            <a:pathLst>
              <a:path h="3988249" w="4330316">
                <a:moveTo>
                  <a:pt x="0" y="0"/>
                </a:moveTo>
                <a:lnTo>
                  <a:pt x="4330316" y="0"/>
                </a:lnTo>
                <a:lnTo>
                  <a:pt x="4330316" y="3988248"/>
                </a:lnTo>
                <a:lnTo>
                  <a:pt x="0" y="3988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9043" t="-53242" r="-57293" b="-10469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536194" y="2728184"/>
            <a:ext cx="8154154" cy="3382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0"/>
              </a:lnSpc>
            </a:pPr>
            <a:r>
              <a:rPr lang="en-US" sz="3800" spc="-76">
                <a:solidFill>
                  <a:srgbClr val="2B2929"/>
                </a:solidFill>
                <a:latin typeface="Arimo"/>
                <a:ea typeface="Arimo"/>
                <a:cs typeface="Arimo"/>
                <a:sym typeface="Arimo"/>
              </a:rPr>
              <a:t>Повышение мотивации обучающихся системы дополнительного образования технологического, информационного и естественно-научного направления через участие в конкурсных мероприятиях различного уровня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6294389"/>
            <a:ext cx="9253303" cy="698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9" spc="223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Слинкина Ирина Николаевна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-352345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94323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40087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352345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94323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40087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159108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005776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3851540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159108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3005776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3851540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669002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5515670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361434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4669002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5515670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6361434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7180454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8027123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8872887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7180454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8027123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8872887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9690348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0537017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9690348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0537017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-548751" y="1708959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-548751" y="263303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297013" y="1708959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297013" y="263303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-548751" y="3555438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297013" y="3555438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028700" y="7002013"/>
            <a:ext cx="8931881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36">
                <a:solidFill>
                  <a:srgbClr val="DD5642"/>
                </a:solidFill>
                <a:latin typeface="Arimo"/>
                <a:ea typeface="Arimo"/>
                <a:cs typeface="Arimo"/>
                <a:sym typeface="Arimo"/>
              </a:rPr>
              <a:t>Руководитель Центра по работе с одаренными детьми и молодежью </a:t>
            </a:r>
          </a:p>
          <a:p>
            <a:pPr algn="l">
              <a:lnSpc>
                <a:spcPts val="1800"/>
              </a:lnSpc>
            </a:pPr>
            <a:r>
              <a:rPr lang="en-US" sz="1800" spc="-36">
                <a:solidFill>
                  <a:srgbClr val="DD5642"/>
                </a:solidFill>
                <a:latin typeface="Arimo"/>
                <a:ea typeface="Arimo"/>
                <a:cs typeface="Arimo"/>
                <a:sym typeface="Arimo"/>
              </a:rPr>
              <a:t>«Малый университет»</a:t>
            </a:r>
          </a:p>
          <a:p>
            <a:pPr algn="l">
              <a:lnSpc>
                <a:spcPts val="1800"/>
              </a:lnSpc>
            </a:pPr>
            <a:r>
              <a:rPr lang="en-US" sz="1800" spc="-36">
                <a:solidFill>
                  <a:srgbClr val="DD5642"/>
                </a:solidFill>
                <a:latin typeface="Arimo"/>
                <a:ea typeface="Arimo"/>
                <a:cs typeface="Arimo"/>
                <a:sym typeface="Arimo"/>
              </a:rPr>
              <a:t>Методист детского технопарка «Кванториум» ГАНОУ КО ЦРСК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28617" y="0"/>
            <a:ext cx="8308671" cy="10287000"/>
          </a:xfrm>
          <a:custGeom>
            <a:avLst/>
            <a:gdLst/>
            <a:ahLst/>
            <a:cxnLst/>
            <a:rect r="r" b="b" t="t" l="l"/>
            <a:pathLst>
              <a:path h="10287000" w="8308671">
                <a:moveTo>
                  <a:pt x="0" y="0"/>
                </a:moveTo>
                <a:lnTo>
                  <a:pt x="8308671" y="0"/>
                </a:lnTo>
                <a:lnTo>
                  <a:pt x="83086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83" t="0" r="-3660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69845" y="1600200"/>
            <a:ext cx="8883175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spc="319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Большие вызовы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5" id="5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5400000">
            <a:off x="4885117" y="4793903"/>
            <a:ext cx="10287000" cy="699195"/>
            <a:chOff x="0" y="0"/>
            <a:chExt cx="13716000" cy="93225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29233" y="2816835"/>
            <a:ext cx="8156805" cy="408515"/>
            <a:chOff x="0" y="0"/>
            <a:chExt cx="10875740" cy="54468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973448" y="21519"/>
              <a:ext cx="9902291" cy="492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spc="12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Агропромышленные и биотехнологии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29233" y="3380180"/>
            <a:ext cx="8156805" cy="723900"/>
            <a:chOff x="0" y="0"/>
            <a:chExt cx="10875740" cy="9652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2102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973448" y="-9525"/>
              <a:ext cx="9902291" cy="974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spc="12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Беспилотный транспорт и логистические системы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29233" y="4258910"/>
            <a:ext cx="8156805" cy="723900"/>
            <a:chOff x="0" y="0"/>
            <a:chExt cx="10875740" cy="9652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2102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973448" y="-9525"/>
              <a:ext cx="9902291" cy="974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spc="12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Большие данные, искусственный интеллект, финансовые технологии и машинное обучение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028700" y="5137640"/>
            <a:ext cx="8157871" cy="408515"/>
            <a:chOff x="0" y="0"/>
            <a:chExt cx="10877161" cy="54468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967624" y="21519"/>
              <a:ext cx="9909537" cy="492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spc="12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Генетика и биомедицина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029233" y="5700985"/>
            <a:ext cx="8156805" cy="408515"/>
            <a:chOff x="0" y="0"/>
            <a:chExt cx="10875740" cy="54468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973448" y="21519"/>
              <a:ext cx="9902291" cy="492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spc="12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Когнитивные исследования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029233" y="6264331"/>
            <a:ext cx="8156805" cy="408515"/>
            <a:chOff x="0" y="0"/>
            <a:chExt cx="10875740" cy="54468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 rot="0">
              <a:off x="973448" y="21519"/>
              <a:ext cx="9902291" cy="492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spc="12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Передовые производственные технологии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029233" y="7391022"/>
            <a:ext cx="8156805" cy="408515"/>
            <a:chOff x="0" y="0"/>
            <a:chExt cx="10875740" cy="544687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0">
              <a:off x="973448" y="21519"/>
              <a:ext cx="9902291" cy="492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spc="12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Умный город и безопасность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029233" y="6827676"/>
            <a:ext cx="8156805" cy="408515"/>
            <a:chOff x="0" y="0"/>
            <a:chExt cx="10875740" cy="544687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 rot="0">
              <a:off x="973448" y="21519"/>
              <a:ext cx="9902291" cy="492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spc="12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Современная энергетика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030301" y="7951937"/>
            <a:ext cx="4306910" cy="723900"/>
            <a:chOff x="0" y="0"/>
            <a:chExt cx="5742547" cy="9652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2102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6" id="46"/>
            <p:cNvSpPr txBox="true"/>
            <p:nvPr/>
          </p:nvSpPr>
          <p:spPr>
            <a:xfrm rot="0">
              <a:off x="973448" y="-9525"/>
              <a:ext cx="4769098" cy="974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spc="12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Экология и изучение изменения климата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-10800000">
            <a:off x="14590078" y="7731981"/>
            <a:ext cx="3556395" cy="2395594"/>
            <a:chOff x="0" y="0"/>
            <a:chExt cx="4741860" cy="3194125"/>
          </a:xfrm>
        </p:grpSpPr>
        <p:sp>
          <p:nvSpPr>
            <p:cNvPr name="Freeform 48" id="48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1" id="51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2" id="52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4" id="54"/>
          <p:cNvSpPr/>
          <p:nvPr/>
        </p:nvSpPr>
        <p:spPr>
          <a:xfrm flipH="false" flipV="false" rot="0">
            <a:off x="6690252" y="6866087"/>
            <a:ext cx="2171700" cy="2171700"/>
          </a:xfrm>
          <a:custGeom>
            <a:avLst/>
            <a:gdLst/>
            <a:ahLst/>
            <a:cxnLst/>
            <a:rect r="r" b="b" t="t" l="l"/>
            <a:pathLst>
              <a:path h="2171700" w="2171700">
                <a:moveTo>
                  <a:pt x="0" y="0"/>
                </a:moveTo>
                <a:lnTo>
                  <a:pt x="2171700" y="0"/>
                </a:lnTo>
                <a:lnTo>
                  <a:pt x="2171700" y="2171700"/>
                </a:lnTo>
                <a:lnTo>
                  <a:pt x="0" y="217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5" id="55"/>
          <p:cNvGrpSpPr/>
          <p:nvPr/>
        </p:nvGrpSpPr>
        <p:grpSpPr>
          <a:xfrm rot="0">
            <a:off x="6040089" y="9074283"/>
            <a:ext cx="3472028" cy="368035"/>
            <a:chOff x="0" y="0"/>
            <a:chExt cx="4629370" cy="490713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490713" cy="490713"/>
            </a:xfrm>
            <a:custGeom>
              <a:avLst/>
              <a:gdLst/>
              <a:ahLst/>
              <a:cxnLst/>
              <a:rect r="r" b="b" t="t" l="l"/>
              <a:pathLst>
                <a:path h="490713" w="490713">
                  <a:moveTo>
                    <a:pt x="0" y="0"/>
                  </a:moveTo>
                  <a:lnTo>
                    <a:pt x="490713" y="0"/>
                  </a:lnTo>
                  <a:lnTo>
                    <a:pt x="490713" y="490713"/>
                  </a:lnTo>
                  <a:lnTo>
                    <a:pt x="0" y="490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7" id="57"/>
            <p:cNvSpPr txBox="true"/>
            <p:nvPr/>
          </p:nvSpPr>
          <p:spPr>
            <a:xfrm rot="0">
              <a:off x="652078" y="-7762"/>
              <a:ext cx="3977292" cy="428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2100" spc="105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konkurs.sochisirius.ru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79203" y="0"/>
            <a:ext cx="21229939" cy="10424091"/>
          </a:xfrm>
          <a:custGeom>
            <a:avLst/>
            <a:gdLst/>
            <a:ahLst/>
            <a:cxnLst/>
            <a:rect r="r" b="b" t="t" l="l"/>
            <a:pathLst>
              <a:path h="10424091" w="21229939">
                <a:moveTo>
                  <a:pt x="0" y="0"/>
                </a:moveTo>
                <a:lnTo>
                  <a:pt x="21229940" y="0"/>
                </a:lnTo>
                <a:lnTo>
                  <a:pt x="21229940" y="10424091"/>
                </a:lnTo>
                <a:lnTo>
                  <a:pt x="0" y="10424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9611" y="0"/>
            <a:ext cx="1398389" cy="10287000"/>
            <a:chOff x="0" y="0"/>
            <a:chExt cx="1864519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-5400000">
              <a:off x="-782241" y="11069241"/>
              <a:ext cx="3429000" cy="1864519"/>
            </a:xfrm>
            <a:custGeom>
              <a:avLst/>
              <a:gdLst/>
              <a:ahLst/>
              <a:cxnLst/>
              <a:rect r="r" b="b" t="t" l="l"/>
              <a:pathLst>
                <a:path h="1864519" w="3429000">
                  <a:moveTo>
                    <a:pt x="0" y="0"/>
                  </a:moveTo>
                  <a:lnTo>
                    <a:pt x="3429000" y="0"/>
                  </a:lnTo>
                  <a:lnTo>
                    <a:pt x="3429000" y="1864518"/>
                  </a:lnTo>
                  <a:lnTo>
                    <a:pt x="0" y="1864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5400000">
              <a:off x="-782241" y="7640241"/>
              <a:ext cx="3429000" cy="1864519"/>
            </a:xfrm>
            <a:custGeom>
              <a:avLst/>
              <a:gdLst/>
              <a:ahLst/>
              <a:cxnLst/>
              <a:rect r="r" b="b" t="t" l="l"/>
              <a:pathLst>
                <a:path h="1864519" w="3429000">
                  <a:moveTo>
                    <a:pt x="0" y="0"/>
                  </a:moveTo>
                  <a:lnTo>
                    <a:pt x="3429000" y="0"/>
                  </a:lnTo>
                  <a:lnTo>
                    <a:pt x="3429000" y="1864518"/>
                  </a:lnTo>
                  <a:lnTo>
                    <a:pt x="0" y="1864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5400000">
              <a:off x="-782241" y="4211241"/>
              <a:ext cx="3429000" cy="1864519"/>
            </a:xfrm>
            <a:custGeom>
              <a:avLst/>
              <a:gdLst/>
              <a:ahLst/>
              <a:cxnLst/>
              <a:rect r="r" b="b" t="t" l="l"/>
              <a:pathLst>
                <a:path h="1864519" w="3429000">
                  <a:moveTo>
                    <a:pt x="0" y="0"/>
                  </a:moveTo>
                  <a:lnTo>
                    <a:pt x="3429000" y="0"/>
                  </a:lnTo>
                  <a:lnTo>
                    <a:pt x="3429000" y="1864518"/>
                  </a:lnTo>
                  <a:lnTo>
                    <a:pt x="0" y="1864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5400000">
              <a:off x="-782241" y="782241"/>
              <a:ext cx="3429000" cy="1864519"/>
            </a:xfrm>
            <a:custGeom>
              <a:avLst/>
              <a:gdLst/>
              <a:ahLst/>
              <a:cxnLst/>
              <a:rect r="r" b="b" t="t" l="l"/>
              <a:pathLst>
                <a:path h="1864519" w="3429000">
                  <a:moveTo>
                    <a:pt x="0" y="0"/>
                  </a:moveTo>
                  <a:lnTo>
                    <a:pt x="3429000" y="0"/>
                  </a:lnTo>
                  <a:lnTo>
                    <a:pt x="3429000" y="1864518"/>
                  </a:lnTo>
                  <a:lnTo>
                    <a:pt x="0" y="1864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1398389" cy="10287000"/>
            <a:chOff x="0" y="0"/>
            <a:chExt cx="1864519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-5400000">
              <a:off x="-782241" y="11069241"/>
              <a:ext cx="3429000" cy="1864519"/>
            </a:xfrm>
            <a:custGeom>
              <a:avLst/>
              <a:gdLst/>
              <a:ahLst/>
              <a:cxnLst/>
              <a:rect r="r" b="b" t="t" l="l"/>
              <a:pathLst>
                <a:path h="1864519" w="3429000">
                  <a:moveTo>
                    <a:pt x="0" y="0"/>
                  </a:moveTo>
                  <a:lnTo>
                    <a:pt x="3429000" y="0"/>
                  </a:lnTo>
                  <a:lnTo>
                    <a:pt x="3429000" y="1864518"/>
                  </a:lnTo>
                  <a:lnTo>
                    <a:pt x="0" y="1864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5400000">
              <a:off x="-782241" y="7640241"/>
              <a:ext cx="3429000" cy="1864519"/>
            </a:xfrm>
            <a:custGeom>
              <a:avLst/>
              <a:gdLst/>
              <a:ahLst/>
              <a:cxnLst/>
              <a:rect r="r" b="b" t="t" l="l"/>
              <a:pathLst>
                <a:path h="1864519" w="3429000">
                  <a:moveTo>
                    <a:pt x="0" y="0"/>
                  </a:moveTo>
                  <a:lnTo>
                    <a:pt x="3429000" y="0"/>
                  </a:lnTo>
                  <a:lnTo>
                    <a:pt x="3429000" y="1864518"/>
                  </a:lnTo>
                  <a:lnTo>
                    <a:pt x="0" y="1864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5400000">
              <a:off x="-782241" y="4211241"/>
              <a:ext cx="3429000" cy="1864519"/>
            </a:xfrm>
            <a:custGeom>
              <a:avLst/>
              <a:gdLst/>
              <a:ahLst/>
              <a:cxnLst/>
              <a:rect r="r" b="b" t="t" l="l"/>
              <a:pathLst>
                <a:path h="1864519" w="3429000">
                  <a:moveTo>
                    <a:pt x="0" y="0"/>
                  </a:moveTo>
                  <a:lnTo>
                    <a:pt x="3429000" y="0"/>
                  </a:lnTo>
                  <a:lnTo>
                    <a:pt x="3429000" y="1864518"/>
                  </a:lnTo>
                  <a:lnTo>
                    <a:pt x="0" y="1864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5400000">
              <a:off x="-782241" y="782241"/>
              <a:ext cx="3429000" cy="1864519"/>
            </a:xfrm>
            <a:custGeom>
              <a:avLst/>
              <a:gdLst/>
              <a:ahLst/>
              <a:cxnLst/>
              <a:rect r="r" b="b" t="t" l="l"/>
              <a:pathLst>
                <a:path h="1864519" w="3429000">
                  <a:moveTo>
                    <a:pt x="0" y="0"/>
                  </a:moveTo>
                  <a:lnTo>
                    <a:pt x="3429000" y="0"/>
                  </a:lnTo>
                  <a:lnTo>
                    <a:pt x="3429000" y="1864518"/>
                  </a:lnTo>
                  <a:lnTo>
                    <a:pt x="0" y="1864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69845" y="1371600"/>
            <a:ext cx="10638669" cy="14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spc="240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Российская робототехническая олимпиада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458112" y="0"/>
            <a:ext cx="5829888" cy="10355723"/>
          </a:xfrm>
          <a:custGeom>
            <a:avLst/>
            <a:gdLst/>
            <a:ahLst/>
            <a:cxnLst/>
            <a:rect r="r" b="b" t="t" l="l"/>
            <a:pathLst>
              <a:path h="10355723" w="5829888">
                <a:moveTo>
                  <a:pt x="0" y="0"/>
                </a:moveTo>
                <a:lnTo>
                  <a:pt x="5829888" y="0"/>
                </a:lnTo>
                <a:lnTo>
                  <a:pt x="5829888" y="10355723"/>
                </a:lnTo>
                <a:lnTo>
                  <a:pt x="0" y="10355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8295519" y="6747138"/>
            <a:ext cx="2171700" cy="2171700"/>
          </a:xfrm>
          <a:custGeom>
            <a:avLst/>
            <a:gdLst/>
            <a:ahLst/>
            <a:cxnLst/>
            <a:rect r="r" b="b" t="t" l="l"/>
            <a:pathLst>
              <a:path h="2171700" w="2171700">
                <a:moveTo>
                  <a:pt x="0" y="0"/>
                </a:moveTo>
                <a:lnTo>
                  <a:pt x="2171700" y="0"/>
                </a:lnTo>
                <a:lnTo>
                  <a:pt x="2171700" y="2171700"/>
                </a:lnTo>
                <a:lnTo>
                  <a:pt x="0" y="2171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987195" y="8251342"/>
            <a:ext cx="8156805" cy="485775"/>
            <a:chOff x="0" y="0"/>
            <a:chExt cx="10875740" cy="6477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973448" y="-28575"/>
              <a:ext cx="9902291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39"/>
                </a:lnSpc>
              </a:pPr>
              <a:r>
                <a:rPr lang="en-US" sz="3199" spc="15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Творческая 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7314612" y="4793903"/>
            <a:ext cx="10287000" cy="699195"/>
            <a:chOff x="0" y="0"/>
            <a:chExt cx="13716000" cy="93225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7065346" y="8940907"/>
            <a:ext cx="5043169" cy="419100"/>
            <a:chOff x="0" y="0"/>
            <a:chExt cx="6724225" cy="558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68087"/>
              <a:ext cx="490713" cy="490713"/>
            </a:xfrm>
            <a:custGeom>
              <a:avLst/>
              <a:gdLst/>
              <a:ahLst/>
              <a:cxnLst/>
              <a:rect r="r" b="b" t="t" l="l"/>
              <a:pathLst>
                <a:path h="490713" w="490713">
                  <a:moveTo>
                    <a:pt x="0" y="0"/>
                  </a:moveTo>
                  <a:lnTo>
                    <a:pt x="490713" y="0"/>
                  </a:lnTo>
                  <a:lnTo>
                    <a:pt x="490713" y="490713"/>
                  </a:lnTo>
                  <a:lnTo>
                    <a:pt x="0" y="490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652078" y="-19050"/>
              <a:ext cx="6072147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robofinist.ru/event/1020</a:t>
              </a:r>
            </a:p>
          </p:txBody>
        </p:sp>
      </p:grpSp>
      <p:sp>
        <p:nvSpPr>
          <p:cNvPr name="AutoShape 35" id="35"/>
          <p:cNvSpPr/>
          <p:nvPr/>
        </p:nvSpPr>
        <p:spPr>
          <a:xfrm>
            <a:off x="1028700" y="4734891"/>
            <a:ext cx="10443527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6" id="36"/>
          <p:cNvSpPr/>
          <p:nvPr/>
        </p:nvSpPr>
        <p:spPr>
          <a:xfrm flipH="false" flipV="false" rot="0">
            <a:off x="6347778" y="4579844"/>
            <a:ext cx="306856" cy="310095"/>
          </a:xfrm>
          <a:custGeom>
            <a:avLst/>
            <a:gdLst/>
            <a:ahLst/>
            <a:cxnLst/>
            <a:rect r="r" b="b" t="t" l="l"/>
            <a:pathLst>
              <a:path h="310095" w="306856">
                <a:moveTo>
                  <a:pt x="0" y="0"/>
                </a:moveTo>
                <a:lnTo>
                  <a:pt x="306857" y="0"/>
                </a:lnTo>
                <a:lnTo>
                  <a:pt x="306857" y="310095"/>
                </a:lnTo>
                <a:lnTo>
                  <a:pt x="0" y="3100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-603744" b="-563473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987195" y="7590101"/>
            <a:ext cx="8156805" cy="485775"/>
            <a:chOff x="0" y="0"/>
            <a:chExt cx="10875740" cy="6477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973448" y="-28575"/>
              <a:ext cx="9902291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39"/>
                </a:lnSpc>
              </a:pPr>
              <a:r>
                <a:rPr lang="en-US" sz="3199" spc="15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Основная</a:t>
              </a: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3314188" y="4579844"/>
            <a:ext cx="306856" cy="310095"/>
          </a:xfrm>
          <a:custGeom>
            <a:avLst/>
            <a:gdLst/>
            <a:ahLst/>
            <a:cxnLst/>
            <a:rect r="r" b="b" t="t" l="l"/>
            <a:pathLst>
              <a:path h="310095" w="306856">
                <a:moveTo>
                  <a:pt x="0" y="0"/>
                </a:moveTo>
                <a:lnTo>
                  <a:pt x="306857" y="0"/>
                </a:lnTo>
                <a:lnTo>
                  <a:pt x="306857" y="310095"/>
                </a:lnTo>
                <a:lnTo>
                  <a:pt x="0" y="3100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-603744" b="-563473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9381369" y="4579844"/>
            <a:ext cx="306856" cy="310095"/>
          </a:xfrm>
          <a:custGeom>
            <a:avLst/>
            <a:gdLst/>
            <a:ahLst/>
            <a:cxnLst/>
            <a:rect r="r" b="b" t="t" l="l"/>
            <a:pathLst>
              <a:path h="310095" w="306856">
                <a:moveTo>
                  <a:pt x="0" y="0"/>
                </a:moveTo>
                <a:lnTo>
                  <a:pt x="306856" y="0"/>
                </a:lnTo>
                <a:lnTo>
                  <a:pt x="306856" y="310095"/>
                </a:lnTo>
                <a:lnTo>
                  <a:pt x="0" y="3100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-603744" b="-563473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911625" y="3238656"/>
            <a:ext cx="4654993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79">
                <a:solidFill>
                  <a:srgbClr val="2B2929"/>
                </a:solidFill>
                <a:latin typeface="Arimo Bold"/>
                <a:ea typeface="Arimo Bold"/>
                <a:cs typeface="Arimo Bold"/>
                <a:sym typeface="Arimo Bold"/>
              </a:rPr>
              <a:t>Регламент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668663" y="4033199"/>
            <a:ext cx="1597906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spc="139">
                <a:solidFill>
                  <a:srgbClr val="DD5642"/>
                </a:solidFill>
                <a:latin typeface="Arimo"/>
                <a:ea typeface="Arimo"/>
                <a:cs typeface="Arimo"/>
                <a:sym typeface="Arimo"/>
              </a:rPr>
              <a:t>Январь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270490" y="4033199"/>
            <a:ext cx="2461434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spc="139">
                <a:solidFill>
                  <a:srgbClr val="DD5642"/>
                </a:solidFill>
                <a:latin typeface="Arimo"/>
                <a:ea typeface="Arimo"/>
                <a:cs typeface="Arimo"/>
                <a:sym typeface="Arimo"/>
              </a:rPr>
              <a:t>Апрель-май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8735844" y="4033199"/>
            <a:ext cx="1597906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spc="139">
                <a:solidFill>
                  <a:srgbClr val="DD5642"/>
                </a:solidFill>
                <a:latin typeface="Arimo"/>
                <a:ea typeface="Arimo"/>
                <a:cs typeface="Arimo"/>
                <a:sym typeface="Arimo"/>
              </a:rPr>
              <a:t>Июнь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2332847" y="5026722"/>
            <a:ext cx="2269539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spc="139">
                <a:solidFill>
                  <a:srgbClr val="2B2929"/>
                </a:solidFill>
                <a:latin typeface="Arimo"/>
                <a:ea typeface="Arimo"/>
                <a:cs typeface="Arimo"/>
                <a:sym typeface="Arimo"/>
              </a:rPr>
              <a:t>Публикация заданий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168546" y="5026132"/>
            <a:ext cx="2665322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spc="139">
                <a:solidFill>
                  <a:srgbClr val="2B2929"/>
                </a:solidFill>
                <a:latin typeface="Arimo"/>
                <a:ea typeface="Arimo"/>
                <a:cs typeface="Arimo"/>
                <a:sym typeface="Arimo"/>
              </a:rPr>
              <a:t>Региональный этап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8067385" y="5026132"/>
            <a:ext cx="2934824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spc="139">
                <a:solidFill>
                  <a:srgbClr val="2B2929"/>
                </a:solidFill>
                <a:latin typeface="Arimo"/>
                <a:ea typeface="Arimo"/>
                <a:cs typeface="Arimo"/>
                <a:sym typeface="Arimo"/>
              </a:rPr>
              <a:t>Национальный финал в Мурманске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11625" y="6845407"/>
            <a:ext cx="6861786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79">
                <a:solidFill>
                  <a:srgbClr val="2B2929"/>
                </a:solidFill>
                <a:latin typeface="Arimo Bold"/>
                <a:ea typeface="Arimo Bold"/>
                <a:cs typeface="Arimo Bold"/>
                <a:sym typeface="Arimo Bold"/>
              </a:rPr>
              <a:t>Категории соревнований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1627685" y="0"/>
            <a:ext cx="6660040" cy="10287000"/>
          </a:xfrm>
          <a:custGeom>
            <a:avLst/>
            <a:gdLst/>
            <a:ahLst/>
            <a:cxnLst/>
            <a:rect r="r" b="b" t="t" l="l"/>
            <a:pathLst>
              <a:path h="10287000" w="6660040">
                <a:moveTo>
                  <a:pt x="6660040" y="0"/>
                </a:moveTo>
                <a:lnTo>
                  <a:pt x="0" y="0"/>
                </a:lnTo>
                <a:lnTo>
                  <a:pt x="0" y="10287000"/>
                </a:lnTo>
                <a:lnTo>
                  <a:pt x="6660040" y="10287000"/>
                </a:lnTo>
                <a:lnTo>
                  <a:pt x="6660040" y="0"/>
                </a:lnTo>
                <a:close/>
              </a:path>
            </a:pathLst>
          </a:custGeom>
          <a:blipFill>
            <a:blip r:embed="rId2"/>
            <a:stretch>
              <a:fillRect l="-30252" t="0" r="-10143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69845" y="1600200"/>
            <a:ext cx="10638669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spc="319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РобоФинист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7387842" y="6689988"/>
            <a:ext cx="2171700" cy="2171700"/>
          </a:xfrm>
          <a:custGeom>
            <a:avLst/>
            <a:gdLst/>
            <a:ahLst/>
            <a:cxnLst/>
            <a:rect r="r" b="b" t="t" l="l"/>
            <a:pathLst>
              <a:path h="2171700" w="2171700">
                <a:moveTo>
                  <a:pt x="0" y="0"/>
                </a:moveTo>
                <a:lnTo>
                  <a:pt x="2171700" y="0"/>
                </a:lnTo>
                <a:lnTo>
                  <a:pt x="2171700" y="2171700"/>
                </a:lnTo>
                <a:lnTo>
                  <a:pt x="0" y="2171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469845" y="4715504"/>
            <a:ext cx="8156805" cy="419100"/>
            <a:chOff x="0" y="0"/>
            <a:chExt cx="10875740" cy="558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Национальный финал (октябрь)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6484185" y="4793903"/>
            <a:ext cx="10287000" cy="699195"/>
            <a:chOff x="0" y="0"/>
            <a:chExt cx="13716000" cy="93225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6157669" y="8883757"/>
            <a:ext cx="5043169" cy="419100"/>
            <a:chOff x="0" y="0"/>
            <a:chExt cx="6724225" cy="558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68087"/>
              <a:ext cx="490713" cy="490713"/>
            </a:xfrm>
            <a:custGeom>
              <a:avLst/>
              <a:gdLst/>
              <a:ahLst/>
              <a:cxnLst/>
              <a:rect r="r" b="b" t="t" l="l"/>
              <a:pathLst>
                <a:path h="490713" w="490713">
                  <a:moveTo>
                    <a:pt x="0" y="0"/>
                  </a:moveTo>
                  <a:lnTo>
                    <a:pt x="490713" y="0"/>
                  </a:lnTo>
                  <a:lnTo>
                    <a:pt x="490713" y="490713"/>
                  </a:lnTo>
                  <a:lnTo>
                    <a:pt x="0" y="490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652078" y="-19050"/>
              <a:ext cx="6072147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robofinist.ru/event/1000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469845" y="4212859"/>
            <a:ext cx="8156805" cy="419100"/>
            <a:chOff x="0" y="0"/>
            <a:chExt cx="10875740" cy="558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Отборочные этапы (январь-июль)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449985" y="6685249"/>
            <a:ext cx="8156805" cy="419100"/>
            <a:chOff x="0" y="0"/>
            <a:chExt cx="10875740" cy="558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Шагающие роботы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449985" y="6137538"/>
            <a:ext cx="8156805" cy="419100"/>
            <a:chOff x="0" y="0"/>
            <a:chExt cx="10875740" cy="558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Следование по линии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449985" y="7780671"/>
            <a:ext cx="8156805" cy="419100"/>
            <a:chOff x="0" y="0"/>
            <a:chExt cx="10875740" cy="558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6" id="46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Большое путешествие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449985" y="7232960"/>
            <a:ext cx="8156805" cy="419100"/>
            <a:chOff x="0" y="0"/>
            <a:chExt cx="10875740" cy="558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9" id="49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Сумо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449985" y="8328382"/>
            <a:ext cx="8156805" cy="419100"/>
            <a:chOff x="0" y="0"/>
            <a:chExt cx="10875740" cy="558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2" id="52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и т.д.</a:t>
              </a:r>
            </a:p>
          </p:txBody>
        </p:sp>
      </p:grpSp>
      <p:sp>
        <p:nvSpPr>
          <p:cNvPr name="TextBox 53" id="53"/>
          <p:cNvSpPr txBox="true"/>
          <p:nvPr/>
        </p:nvSpPr>
        <p:spPr>
          <a:xfrm rot="0">
            <a:off x="911625" y="2809829"/>
            <a:ext cx="9657299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7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Место проведения:</a:t>
            </a:r>
            <a:r>
              <a:rPr lang="en-US" sz="3600" spc="17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Санкт Петербург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911625" y="3590879"/>
            <a:ext cx="4654993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7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Регламент: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911625" y="5435856"/>
            <a:ext cx="6077020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7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Виды соревнований: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0282015" y="0"/>
            <a:ext cx="8005985" cy="10287000"/>
          </a:xfrm>
          <a:custGeom>
            <a:avLst/>
            <a:gdLst/>
            <a:ahLst/>
            <a:cxnLst/>
            <a:rect r="r" b="b" t="t" l="l"/>
            <a:pathLst>
              <a:path h="10287000" w="8005985">
                <a:moveTo>
                  <a:pt x="8005985" y="0"/>
                </a:moveTo>
                <a:lnTo>
                  <a:pt x="0" y="0"/>
                </a:lnTo>
                <a:lnTo>
                  <a:pt x="0" y="10287000"/>
                </a:lnTo>
                <a:lnTo>
                  <a:pt x="8005985" y="10287000"/>
                </a:lnTo>
                <a:lnTo>
                  <a:pt x="8005985" y="0"/>
                </a:lnTo>
                <a:close/>
              </a:path>
            </a:pathLst>
          </a:custGeom>
          <a:blipFill>
            <a:blip r:embed="rId2"/>
            <a:stretch>
              <a:fillRect l="-45914" t="0" r="-2540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69845" y="1228725"/>
            <a:ext cx="8883175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spc="280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Региональные конкурсы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5" id="5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5400000">
            <a:off x="5138515" y="4793903"/>
            <a:ext cx="10287000" cy="699195"/>
            <a:chOff x="0" y="0"/>
            <a:chExt cx="13716000" cy="93225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29233" y="3365953"/>
            <a:ext cx="8156805" cy="838200"/>
            <a:chOff x="0" y="0"/>
            <a:chExt cx="10875740" cy="11176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2864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973448" y="-19050"/>
              <a:ext cx="9902291" cy="1136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Региональные турниры по робототехнике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29233" y="4543675"/>
            <a:ext cx="8156805" cy="1257300"/>
            <a:chOff x="0" y="0"/>
            <a:chExt cx="10875740" cy="16764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5658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973448" y="-19050"/>
              <a:ext cx="9902291" cy="1695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Региональные турниры по пилотированию и программированию квадрокоптеров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29233" y="6140497"/>
            <a:ext cx="8156805" cy="419100"/>
            <a:chOff x="0" y="0"/>
            <a:chExt cx="10875740" cy="558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Региональные хакатоны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028700" y="6899119"/>
            <a:ext cx="8157871" cy="838200"/>
            <a:chOff x="0" y="0"/>
            <a:chExt cx="10877161" cy="11176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2864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967624" y="-19050"/>
              <a:ext cx="9909537" cy="1136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Конкурс учебно-исследовательских работ «Время знать»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029233" y="8076842"/>
            <a:ext cx="7323722" cy="419100"/>
            <a:chOff x="0" y="0"/>
            <a:chExt cx="9764962" cy="558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973448" y="-19050"/>
              <a:ext cx="8791514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Конкурсы по программированию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-10800000">
            <a:off x="14590078" y="7731981"/>
            <a:ext cx="3556395" cy="2395594"/>
            <a:chOff x="0" y="0"/>
            <a:chExt cx="4741860" cy="3194125"/>
          </a:xfrm>
        </p:grpSpPr>
        <p:sp>
          <p:nvSpPr>
            <p:cNvPr name="Freeform 36" id="36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98840" y="1325664"/>
            <a:ext cx="8883175" cy="258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spc="280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Региональные турниры по робототехнике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4" id="4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true" flipV="false" rot="0">
            <a:off x="11160249" y="0"/>
            <a:ext cx="7127751" cy="10287000"/>
          </a:xfrm>
          <a:custGeom>
            <a:avLst/>
            <a:gdLst/>
            <a:ahLst/>
            <a:cxnLst/>
            <a:rect r="r" b="b" t="t" l="l"/>
            <a:pathLst>
              <a:path h="10287000" w="7127751">
                <a:moveTo>
                  <a:pt x="7127751" y="0"/>
                </a:moveTo>
                <a:lnTo>
                  <a:pt x="0" y="0"/>
                </a:lnTo>
                <a:lnTo>
                  <a:pt x="0" y="10287000"/>
                </a:lnTo>
                <a:lnTo>
                  <a:pt x="7127751" y="10287000"/>
                </a:lnTo>
                <a:lnTo>
                  <a:pt x="7127751" y="0"/>
                </a:lnTo>
                <a:close/>
              </a:path>
            </a:pathLst>
          </a:custGeom>
          <a:blipFill>
            <a:blip r:embed="rId4"/>
            <a:stretch>
              <a:fillRect l="-47661" t="0" r="-68822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5400000">
            <a:off x="6016749" y="4793903"/>
            <a:ext cx="10287000" cy="699195"/>
            <a:chOff x="0" y="0"/>
            <a:chExt cx="13716000" cy="93225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28700" y="4252928"/>
            <a:ext cx="8156805" cy="1628775"/>
            <a:chOff x="0" y="0"/>
            <a:chExt cx="10875740" cy="21717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813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973448" y="-28575"/>
              <a:ext cx="9902291" cy="2200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Курганская область – территория возможностей (декабрь 2024)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28700" y="6183125"/>
            <a:ext cx="8156805" cy="542925"/>
            <a:chOff x="0" y="0"/>
            <a:chExt cx="10875740" cy="7239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896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973448" y="-28575"/>
              <a:ext cx="9902291" cy="752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Дорогой мужества (май 2025)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-10800000">
            <a:off x="14590078" y="7731981"/>
            <a:ext cx="3556395" cy="2395594"/>
            <a:chOff x="0" y="0"/>
            <a:chExt cx="4741860" cy="3194125"/>
          </a:xfrm>
        </p:grpSpPr>
        <p:sp>
          <p:nvSpPr>
            <p:cNvPr name="Freeform 27" id="27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98840" y="1261646"/>
            <a:ext cx="8883175" cy="427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spc="280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Региональные турниры по пилотированию и программированию квадрокоптеров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4" id="4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-5400000">
            <a:off x="6286500" y="4895852"/>
            <a:ext cx="10287000" cy="699195"/>
            <a:chOff x="0" y="0"/>
            <a:chExt cx="13716000" cy="93225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028700" y="5958160"/>
            <a:ext cx="8156805" cy="1628775"/>
            <a:chOff x="0" y="0"/>
            <a:chExt cx="10875740" cy="21717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813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973448" y="-28575"/>
              <a:ext cx="9902291" cy="2200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Курганская область – территория возможностей (декабрь 2024)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28700" y="7888358"/>
            <a:ext cx="8156805" cy="542925"/>
            <a:chOff x="0" y="0"/>
            <a:chExt cx="10875740" cy="7239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896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973448" y="-28575"/>
              <a:ext cx="9902291" cy="752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Аэрофест «Формула скорости»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tru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6858000" y="0"/>
                </a:moveTo>
                <a:lnTo>
                  <a:pt x="0" y="0"/>
                </a:lnTo>
                <a:lnTo>
                  <a:pt x="0" y="10287000"/>
                </a:lnTo>
                <a:lnTo>
                  <a:pt x="6858000" y="10287000"/>
                </a:lnTo>
                <a:lnTo>
                  <a:pt x="685800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-10800000">
            <a:off x="14590078" y="7731981"/>
            <a:ext cx="3556395" cy="2395594"/>
            <a:chOff x="0" y="0"/>
            <a:chExt cx="4741860" cy="3194125"/>
          </a:xfrm>
        </p:grpSpPr>
        <p:sp>
          <p:nvSpPr>
            <p:cNvPr name="Freeform 27" id="27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1460256" y="0"/>
            <a:ext cx="6827744" cy="10287000"/>
          </a:xfrm>
          <a:custGeom>
            <a:avLst/>
            <a:gdLst/>
            <a:ahLst/>
            <a:cxnLst/>
            <a:rect r="r" b="b" t="t" l="l"/>
            <a:pathLst>
              <a:path h="10287000" w="6827744">
                <a:moveTo>
                  <a:pt x="6827744" y="0"/>
                </a:moveTo>
                <a:lnTo>
                  <a:pt x="0" y="0"/>
                </a:lnTo>
                <a:lnTo>
                  <a:pt x="0" y="10287000"/>
                </a:lnTo>
                <a:lnTo>
                  <a:pt x="6827744" y="10287000"/>
                </a:lnTo>
                <a:lnTo>
                  <a:pt x="6827744" y="0"/>
                </a:lnTo>
                <a:close/>
              </a:path>
            </a:pathLst>
          </a:custGeom>
          <a:blipFill>
            <a:blip r:embed="rId2"/>
            <a:stretch>
              <a:fillRect l="0" t="0" r="-1299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49985" y="1565794"/>
            <a:ext cx="1063866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spc="280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Региональные хакатоны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028700" y="3893920"/>
            <a:ext cx="8156805" cy="971550"/>
            <a:chOff x="0" y="0"/>
            <a:chExt cx="10875740" cy="12954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3753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973448" y="-28575"/>
              <a:ext cx="9902291" cy="1323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Региональные хакатоны по программированию на Scratch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-5400000">
            <a:off x="6316756" y="4793903"/>
            <a:ext cx="10287000" cy="699195"/>
            <a:chOff x="0" y="0"/>
            <a:chExt cx="13716000" cy="93225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048560" y="2830176"/>
            <a:ext cx="8156805" cy="971550"/>
            <a:chOff x="0" y="0"/>
            <a:chExt cx="10875740" cy="12954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3753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973448" y="-28575"/>
              <a:ext cx="9902291" cy="1323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Региональные хакатоны по Web-разработке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068420" y="7687576"/>
            <a:ext cx="8156805" cy="485775"/>
            <a:chOff x="0" y="0"/>
            <a:chExt cx="10875740" cy="6477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973448" y="-28575"/>
              <a:ext cx="9902291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Мир профессий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048560" y="6377889"/>
            <a:ext cx="8156805" cy="971550"/>
            <a:chOff x="0" y="0"/>
            <a:chExt cx="10875740" cy="12954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2864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973448" y="-28575"/>
              <a:ext cx="9902291" cy="1323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Курганская область – территория возможностей</a:t>
              </a: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763915" y="5601725"/>
            <a:ext cx="6077020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7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Примерные тематики: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49985" y="1392643"/>
            <a:ext cx="9448401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spc="240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Региональный конкурс учебно-исследовательских проектов «Время знать»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10898387" y="0"/>
            <a:ext cx="7722536" cy="10287000"/>
          </a:xfrm>
          <a:custGeom>
            <a:avLst/>
            <a:gdLst/>
            <a:ahLst/>
            <a:cxnLst/>
            <a:rect r="r" b="b" t="t" l="l"/>
            <a:pathLst>
              <a:path h="10287000" w="7722536">
                <a:moveTo>
                  <a:pt x="7722535" y="0"/>
                </a:moveTo>
                <a:lnTo>
                  <a:pt x="0" y="0"/>
                </a:lnTo>
                <a:lnTo>
                  <a:pt x="0" y="10287000"/>
                </a:lnTo>
                <a:lnTo>
                  <a:pt x="7722535" y="10287000"/>
                </a:lnTo>
                <a:lnTo>
                  <a:pt x="7722535" y="0"/>
                </a:lnTo>
                <a:close/>
              </a:path>
            </a:pathLst>
          </a:custGeom>
          <a:blipFill>
            <a:blip r:embed="rId2"/>
            <a:stretch>
              <a:fillRect l="-30884" t="0" r="-70183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028700" y="5044095"/>
            <a:ext cx="9931662" cy="485775"/>
            <a:chOff x="0" y="0"/>
            <a:chExt cx="13242216" cy="6477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973448" y="-28575"/>
              <a:ext cx="12268768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Художественное творчество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-5400000">
            <a:off x="5754887" y="4793903"/>
            <a:ext cx="10287000" cy="699195"/>
            <a:chOff x="0" y="0"/>
            <a:chExt cx="13716000" cy="93225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028700" y="4472595"/>
            <a:ext cx="9931662" cy="485775"/>
            <a:chOff x="0" y="0"/>
            <a:chExt cx="13242216" cy="6477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973448" y="-28575"/>
              <a:ext cx="12268768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Техническое творчество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028700" y="6227234"/>
            <a:ext cx="10033479" cy="485775"/>
            <a:chOff x="0" y="0"/>
            <a:chExt cx="13377972" cy="6477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973448" y="-28575"/>
              <a:ext cx="12404524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Робототехника, умный город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028700" y="5636684"/>
            <a:ext cx="9993638" cy="485775"/>
            <a:chOff x="0" y="0"/>
            <a:chExt cx="13324850" cy="6477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973448" y="-28575"/>
              <a:ext cx="12351402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Информационные технологии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048621" y="7424511"/>
            <a:ext cx="9869687" cy="485775"/>
            <a:chOff x="0" y="0"/>
            <a:chExt cx="13159582" cy="6477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 rot="0">
              <a:off x="973448" y="-28575"/>
              <a:ext cx="12186134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Психолого-педагогические исследования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048621" y="6824436"/>
            <a:ext cx="9993638" cy="485775"/>
            <a:chOff x="0" y="0"/>
            <a:chExt cx="13324850" cy="6477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5" id="45"/>
            <p:cNvSpPr txBox="true"/>
            <p:nvPr/>
          </p:nvSpPr>
          <p:spPr>
            <a:xfrm rot="0">
              <a:off x="973448" y="-28575"/>
              <a:ext cx="12351402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Естественно-научные исследовани</a:t>
              </a: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048621" y="8590341"/>
            <a:ext cx="9931662" cy="485775"/>
            <a:chOff x="0" y="0"/>
            <a:chExt cx="13242216" cy="6477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8" id="48"/>
            <p:cNvSpPr txBox="true"/>
            <p:nvPr/>
          </p:nvSpPr>
          <p:spPr>
            <a:xfrm rot="0">
              <a:off x="973448" y="-28575"/>
              <a:ext cx="12268768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Физика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048621" y="8018841"/>
            <a:ext cx="9993638" cy="485775"/>
            <a:chOff x="0" y="0"/>
            <a:chExt cx="13324850" cy="6477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1" id="51"/>
            <p:cNvSpPr txBox="true"/>
            <p:nvPr/>
          </p:nvSpPr>
          <p:spPr>
            <a:xfrm rot="0">
              <a:off x="973448" y="-28575"/>
              <a:ext cx="12351402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Гуманитарные науки</a:t>
              </a:r>
            </a:p>
          </p:txBody>
        </p:sp>
      </p:grpSp>
      <p:sp>
        <p:nvSpPr>
          <p:cNvPr name="TextBox 52" id="52"/>
          <p:cNvSpPr txBox="true"/>
          <p:nvPr/>
        </p:nvSpPr>
        <p:spPr>
          <a:xfrm rot="0">
            <a:off x="1449985" y="3786795"/>
            <a:ext cx="6077020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7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Примерные секции: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49985" y="1383890"/>
            <a:ext cx="9448401" cy="14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spc="240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Научно-просветительская работа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11088894" y="0"/>
            <a:ext cx="7199106" cy="10287000"/>
          </a:xfrm>
          <a:custGeom>
            <a:avLst/>
            <a:gdLst/>
            <a:ahLst/>
            <a:cxnLst/>
            <a:rect r="r" b="b" t="t" l="l"/>
            <a:pathLst>
              <a:path h="10287000" w="7199106">
                <a:moveTo>
                  <a:pt x="7199106" y="0"/>
                </a:moveTo>
                <a:lnTo>
                  <a:pt x="0" y="0"/>
                </a:lnTo>
                <a:lnTo>
                  <a:pt x="0" y="10287000"/>
                </a:lnTo>
                <a:lnTo>
                  <a:pt x="7199106" y="10287000"/>
                </a:lnTo>
                <a:lnTo>
                  <a:pt x="7199106" y="0"/>
                </a:lnTo>
                <a:close/>
              </a:path>
            </a:pathLst>
          </a:custGeom>
          <a:blipFill>
            <a:blip r:embed="rId2"/>
            <a:stretch>
              <a:fillRect l="-15017" t="0" r="-99321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045172" y="4882361"/>
            <a:ext cx="8678170" cy="485775"/>
            <a:chOff x="0" y="0"/>
            <a:chExt cx="11570893" cy="6477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964252" y="-28575"/>
              <a:ext cx="10606641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Проект «Битва мастеров»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-5400000">
            <a:off x="5945394" y="4793903"/>
            <a:ext cx="10287000" cy="699195"/>
            <a:chOff x="0" y="0"/>
            <a:chExt cx="13716000" cy="93225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045172" y="3186099"/>
            <a:ext cx="8678170" cy="1457325"/>
            <a:chOff x="0" y="0"/>
            <a:chExt cx="11570893" cy="19431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6992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964252" y="-28575"/>
              <a:ext cx="10606641" cy="1971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Экскурсии в интерактивные музеи детских технопарков Кванториум, ШГПУ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97712" y="6817560"/>
            <a:ext cx="8773090" cy="485775"/>
            <a:chOff x="0" y="0"/>
            <a:chExt cx="11697453" cy="6477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515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973448" y="-28575"/>
              <a:ext cx="10724005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Проект "Шифр времени. Твоя наука"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016284" y="5607073"/>
            <a:ext cx="8735947" cy="971550"/>
            <a:chOff x="0" y="0"/>
            <a:chExt cx="11647930" cy="12954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3753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969850" y="-28575"/>
              <a:ext cx="10678080" cy="1323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Проект «Семейный образовательный квест «Тайны чисел»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016284" y="7542272"/>
            <a:ext cx="8735947" cy="971550"/>
            <a:chOff x="0" y="0"/>
            <a:chExt cx="11647930" cy="12954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3753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 rot="0">
              <a:off x="969850" y="-28575"/>
              <a:ext cx="10678080" cy="1323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spc="160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Проект «Академия точных наук имени А.П.Рымкевича»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40227" cy="10366156"/>
          </a:xfrm>
          <a:custGeom>
            <a:avLst/>
            <a:gdLst/>
            <a:ahLst/>
            <a:cxnLst/>
            <a:rect r="r" b="b" t="t" l="l"/>
            <a:pathLst>
              <a:path h="10366156" w="7740227">
                <a:moveTo>
                  <a:pt x="0" y="0"/>
                </a:moveTo>
                <a:lnTo>
                  <a:pt x="7740227" y="0"/>
                </a:lnTo>
                <a:lnTo>
                  <a:pt x="7740227" y="10366156"/>
                </a:lnTo>
                <a:lnTo>
                  <a:pt x="0" y="10366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950" t="0" r="-4761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119394" y="1000125"/>
            <a:ext cx="8883175" cy="197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spc="319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Конкурсные мероприятия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044360" y="3233572"/>
            <a:ext cx="8156805" cy="678724"/>
            <a:chOff x="0" y="0"/>
            <a:chExt cx="10875740" cy="9049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80139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973448" y="-19050"/>
              <a:ext cx="9902291" cy="9240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0"/>
                </a:lnSpc>
              </a:pPr>
              <a:r>
                <a:rPr lang="en-US" sz="4466" spc="223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Олимпиады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044360" y="4119794"/>
            <a:ext cx="8156805" cy="678724"/>
            <a:chOff x="0" y="0"/>
            <a:chExt cx="10875740" cy="9049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80139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973448" y="-19050"/>
              <a:ext cx="9902291" cy="9240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0"/>
                </a:lnSpc>
              </a:pPr>
              <a:r>
                <a:rPr lang="en-US" sz="4466" spc="223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Конкурсы проектов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044360" y="5006016"/>
            <a:ext cx="8156805" cy="678724"/>
            <a:chOff x="0" y="0"/>
            <a:chExt cx="10875740" cy="9049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180139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973448" y="-19050"/>
              <a:ext cx="9902291" cy="9240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0"/>
                </a:lnSpc>
              </a:pPr>
              <a:r>
                <a:rPr lang="en-US" sz="4466" spc="223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Хакатоны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044360" y="5887345"/>
            <a:ext cx="9055462" cy="678724"/>
            <a:chOff x="0" y="0"/>
            <a:chExt cx="12073949" cy="90496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180139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967624" y="-19050"/>
              <a:ext cx="11106325" cy="9240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0"/>
                </a:lnSpc>
              </a:pPr>
              <a:r>
                <a:rPr lang="en-US" sz="4466" spc="223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Командные соревнования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044360" y="6778460"/>
            <a:ext cx="8156805" cy="678724"/>
            <a:chOff x="0" y="0"/>
            <a:chExt cx="10875740" cy="90496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180139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7"/>
                  </a:lnTo>
                  <a:lnTo>
                    <a:pt x="0" y="54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973448" y="-19050"/>
              <a:ext cx="9902291" cy="9240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0"/>
                </a:lnSpc>
              </a:pPr>
              <a:r>
                <a:rPr lang="en-US" sz="4466" spc="223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Турниры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0" y="8725632"/>
            <a:ext cx="18288000" cy="1243013"/>
            <a:chOff x="0" y="0"/>
            <a:chExt cx="24384000" cy="165735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04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609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144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2192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5240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828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2133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-5400000">
            <a:off x="309516" y="-68941"/>
            <a:ext cx="3214614" cy="3556395"/>
            <a:chOff x="0" y="0"/>
            <a:chExt cx="4286152" cy="474186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25272" y="1214424"/>
            <a:ext cx="9448401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spc="280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Образовательные смены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11349302" y="0"/>
            <a:ext cx="6938698" cy="10287000"/>
          </a:xfrm>
          <a:custGeom>
            <a:avLst/>
            <a:gdLst/>
            <a:ahLst/>
            <a:cxnLst/>
            <a:rect r="r" b="b" t="t" l="l"/>
            <a:pathLst>
              <a:path h="10287000" w="6938698">
                <a:moveTo>
                  <a:pt x="6938698" y="0"/>
                </a:moveTo>
                <a:lnTo>
                  <a:pt x="0" y="0"/>
                </a:lnTo>
                <a:lnTo>
                  <a:pt x="0" y="10287000"/>
                </a:lnTo>
                <a:lnTo>
                  <a:pt x="6938698" y="10287000"/>
                </a:lnTo>
                <a:lnTo>
                  <a:pt x="6938698" y="0"/>
                </a:lnTo>
                <a:close/>
              </a:path>
            </a:pathLst>
          </a:custGeom>
          <a:blipFill>
            <a:blip r:embed="rId2"/>
            <a:stretch>
              <a:fillRect l="-37848" t="0" r="-59825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040014" y="4189900"/>
            <a:ext cx="8678170" cy="542925"/>
            <a:chOff x="0" y="0"/>
            <a:chExt cx="11570893" cy="7239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896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964252" y="-28575"/>
              <a:ext cx="10606641" cy="752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Открывая возможности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-5400000">
            <a:off x="6205802" y="4793903"/>
            <a:ext cx="10287000" cy="699195"/>
            <a:chOff x="0" y="0"/>
            <a:chExt cx="13716000" cy="93225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040014" y="3260239"/>
            <a:ext cx="8678170" cy="542925"/>
            <a:chOff x="0" y="0"/>
            <a:chExt cx="11570893" cy="7239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896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964252" y="-28575"/>
              <a:ext cx="10606641" cy="752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Первые шаги в науку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92554" y="6049220"/>
            <a:ext cx="8773090" cy="542925"/>
            <a:chOff x="0" y="0"/>
            <a:chExt cx="11697453" cy="7239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896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973448" y="-28575"/>
              <a:ext cx="10724005" cy="752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Большие вызовы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011125" y="5119560"/>
            <a:ext cx="8735947" cy="542925"/>
            <a:chOff x="0" y="0"/>
            <a:chExt cx="11647930" cy="7239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896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969850" y="-28575"/>
              <a:ext cx="10678080" cy="752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Шаг в будущее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011125" y="7250343"/>
            <a:ext cx="8735947" cy="1085850"/>
            <a:chOff x="0" y="0"/>
            <a:chExt cx="11647930" cy="1447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4515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 rot="0">
              <a:off x="969850" y="-28575"/>
              <a:ext cx="10678080" cy="14763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УТС по робототехнике, БПЛА и программированию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33262" y="0"/>
            <a:ext cx="7654738" cy="10287000"/>
          </a:xfrm>
          <a:custGeom>
            <a:avLst/>
            <a:gdLst/>
            <a:ahLst/>
            <a:cxnLst/>
            <a:rect r="r" b="b" t="t" l="l"/>
            <a:pathLst>
              <a:path h="10287000" w="7654738">
                <a:moveTo>
                  <a:pt x="0" y="0"/>
                </a:moveTo>
                <a:lnTo>
                  <a:pt x="7654738" y="0"/>
                </a:lnTo>
                <a:lnTo>
                  <a:pt x="7654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169" t="0" r="-3241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725632"/>
            <a:ext cx="18288000" cy="1243013"/>
            <a:chOff x="0" y="0"/>
            <a:chExt cx="24384000" cy="16573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04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09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144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192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240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28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133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1634628" y="389950"/>
            <a:ext cx="5290949" cy="5290949"/>
          </a:xfrm>
          <a:custGeom>
            <a:avLst/>
            <a:gdLst/>
            <a:ahLst/>
            <a:cxnLst/>
            <a:rect r="r" b="b" t="t" l="l"/>
            <a:pathLst>
              <a:path h="5290949" w="5290949">
                <a:moveTo>
                  <a:pt x="0" y="0"/>
                </a:moveTo>
                <a:lnTo>
                  <a:pt x="5290949" y="0"/>
                </a:lnTo>
                <a:lnTo>
                  <a:pt x="5290949" y="5290949"/>
                </a:lnTo>
                <a:lnTo>
                  <a:pt x="0" y="52909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957684" y="2122581"/>
            <a:ext cx="4330316" cy="3988249"/>
          </a:xfrm>
          <a:custGeom>
            <a:avLst/>
            <a:gdLst/>
            <a:ahLst/>
            <a:cxnLst/>
            <a:rect r="r" b="b" t="t" l="l"/>
            <a:pathLst>
              <a:path h="3988249" w="4330316">
                <a:moveTo>
                  <a:pt x="0" y="0"/>
                </a:moveTo>
                <a:lnTo>
                  <a:pt x="4330316" y="0"/>
                </a:lnTo>
                <a:lnTo>
                  <a:pt x="4330316" y="3988248"/>
                </a:lnTo>
                <a:lnTo>
                  <a:pt x="0" y="3988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9043" t="-53242" r="-57293" b="-10469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536194" y="2728184"/>
            <a:ext cx="8154154" cy="3382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0"/>
              </a:lnSpc>
            </a:pPr>
            <a:r>
              <a:rPr lang="en-US" sz="3800" spc="-76">
                <a:solidFill>
                  <a:srgbClr val="2B2929"/>
                </a:solidFill>
                <a:latin typeface="Arimo"/>
                <a:ea typeface="Arimo"/>
                <a:cs typeface="Arimo"/>
                <a:sym typeface="Arimo"/>
              </a:rPr>
              <a:t>Повышение мотивации обучающихся системы дополнительного образования технологического, информационного и естественно-научного направления через участие в конкурсных мероприятиях различного уровня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6294389"/>
            <a:ext cx="9253303" cy="698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9" spc="223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Слинкина Ирина Николаевна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-352345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94323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40087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352345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94323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40087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159108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005776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3851540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159108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3005776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3851540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669002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5515670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361434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4669002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5515670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6361434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7180454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8027123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8872887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7180454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8027123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8872887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9690348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0537017" y="-14740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9690348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0537017" y="775001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-548751" y="1708959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-548751" y="263303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297013" y="1708959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297013" y="2633033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-548751" y="3555438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297013" y="3555438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028700" y="7002013"/>
            <a:ext cx="8931881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36">
                <a:solidFill>
                  <a:srgbClr val="DD5642"/>
                </a:solidFill>
                <a:latin typeface="Arimo"/>
                <a:ea typeface="Arimo"/>
                <a:cs typeface="Arimo"/>
                <a:sym typeface="Arimo"/>
              </a:rPr>
              <a:t>Руководитель Центра по работе с одаренными детьми и молодежью </a:t>
            </a:r>
          </a:p>
          <a:p>
            <a:pPr algn="l">
              <a:lnSpc>
                <a:spcPts val="1800"/>
              </a:lnSpc>
            </a:pPr>
            <a:r>
              <a:rPr lang="en-US" sz="1800" spc="-36">
                <a:solidFill>
                  <a:srgbClr val="DD5642"/>
                </a:solidFill>
                <a:latin typeface="Arimo"/>
                <a:ea typeface="Arimo"/>
                <a:cs typeface="Arimo"/>
                <a:sym typeface="Arimo"/>
              </a:rPr>
              <a:t>«Малый университет»</a:t>
            </a:r>
          </a:p>
          <a:p>
            <a:pPr algn="l">
              <a:lnSpc>
                <a:spcPts val="1800"/>
              </a:lnSpc>
            </a:pPr>
            <a:r>
              <a:rPr lang="en-US" sz="1800" spc="-36">
                <a:solidFill>
                  <a:srgbClr val="DD5642"/>
                </a:solidFill>
                <a:latin typeface="Arimo"/>
                <a:ea typeface="Arimo"/>
                <a:cs typeface="Arimo"/>
                <a:sym typeface="Arimo"/>
              </a:rPr>
              <a:t>Методист детского технопарка «Кванториум» ГАНОУ КО ЦРСК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28617" y="0"/>
            <a:ext cx="8259383" cy="10287000"/>
          </a:xfrm>
          <a:custGeom>
            <a:avLst/>
            <a:gdLst/>
            <a:ahLst/>
            <a:cxnLst/>
            <a:rect r="r" b="b" t="t" l="l"/>
            <a:pathLst>
              <a:path h="10287000" w="8259383">
                <a:moveTo>
                  <a:pt x="0" y="0"/>
                </a:moveTo>
                <a:lnTo>
                  <a:pt x="8259383" y="0"/>
                </a:lnTo>
                <a:lnTo>
                  <a:pt x="8259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47" t="0" r="-3071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33589" y="1000125"/>
            <a:ext cx="8883175" cy="197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spc="319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Национальные первенства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56788" y="3190875"/>
            <a:ext cx="8156805" cy="419100"/>
            <a:chOff x="0" y="0"/>
            <a:chExt cx="10875740" cy="558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Всероссийская олимпиада школьников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56788" y="3754802"/>
            <a:ext cx="8156805" cy="838200"/>
            <a:chOff x="0" y="0"/>
            <a:chExt cx="10875740" cy="11176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2864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973448" y="-19050"/>
              <a:ext cx="9902291" cy="1136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Национальная технологическая олимпиада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56788" y="4737830"/>
            <a:ext cx="8156805" cy="419100"/>
            <a:chOff x="0" y="0"/>
            <a:chExt cx="10875740" cy="558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Большие вызовы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56255" y="5301757"/>
            <a:ext cx="8157871" cy="838200"/>
            <a:chOff x="0" y="0"/>
            <a:chExt cx="10877161" cy="1117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2864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967624" y="-19050"/>
              <a:ext cx="9909537" cy="1136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Российская робототехническая олимпиада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56788" y="6284784"/>
            <a:ext cx="8156805" cy="419100"/>
            <a:chOff x="0" y="0"/>
            <a:chExt cx="10875740" cy="558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Робофинист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-5400000">
            <a:off x="195860" y="1737147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95860" y="890479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30"/>
                </a:lnTo>
                <a:lnTo>
                  <a:pt x="0" y="817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2012220" y="44715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2934625" y="44715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95860" y="44715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1" y="0"/>
                </a:lnTo>
                <a:lnTo>
                  <a:pt x="703161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5400000">
            <a:off x="1118264" y="44715"/>
            <a:ext cx="703162" cy="817630"/>
          </a:xfrm>
          <a:custGeom>
            <a:avLst/>
            <a:gdLst/>
            <a:ahLst/>
            <a:cxnLst/>
            <a:rect r="r" b="b" t="t" l="l"/>
            <a:pathLst>
              <a:path h="817630" w="703162">
                <a:moveTo>
                  <a:pt x="0" y="0"/>
                </a:moveTo>
                <a:lnTo>
                  <a:pt x="703162" y="0"/>
                </a:lnTo>
                <a:lnTo>
                  <a:pt x="703162" y="817629"/>
                </a:lnTo>
                <a:lnTo>
                  <a:pt x="0" y="817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956788" y="6848711"/>
            <a:ext cx="8156805" cy="419100"/>
            <a:chOff x="0" y="0"/>
            <a:chExt cx="10875740" cy="558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Первые шаги в науку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956788" y="7976566"/>
            <a:ext cx="8156805" cy="419100"/>
            <a:chOff x="0" y="0"/>
            <a:chExt cx="10875740" cy="558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Лестница наук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956788" y="7412639"/>
            <a:ext cx="8156805" cy="419100"/>
            <a:chOff x="0" y="0"/>
            <a:chExt cx="10875740" cy="558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Меня оценят в 21 веке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956788" y="8540493"/>
            <a:ext cx="8156805" cy="419100"/>
            <a:chOff x="0" y="0"/>
            <a:chExt cx="10875740" cy="558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70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4" id="44"/>
            <p:cNvSpPr txBox="true"/>
            <p:nvPr/>
          </p:nvSpPr>
          <p:spPr>
            <a:xfrm rot="0">
              <a:off x="973448" y="-19050"/>
              <a:ext cx="9902291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и т.д.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-5400000">
            <a:off x="4885117" y="4793903"/>
            <a:ext cx="10287000" cy="699195"/>
            <a:chOff x="0" y="0"/>
            <a:chExt cx="13716000" cy="932259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1" id="51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69845" y="1009650"/>
            <a:ext cx="8883175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spc="240">
                <a:solidFill>
                  <a:srgbClr val="DD5642"/>
                </a:solidFill>
                <a:latin typeface="Arimo Bold"/>
                <a:ea typeface="Arimo Bold"/>
                <a:cs typeface="Arimo Bold"/>
                <a:sym typeface="Arimo Bold"/>
              </a:rPr>
              <a:t>Национальная технологическая олимпиада (НТО)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028617" y="0"/>
            <a:ext cx="8259383" cy="10287000"/>
          </a:xfrm>
          <a:custGeom>
            <a:avLst/>
            <a:gdLst/>
            <a:ahLst/>
            <a:cxnLst/>
            <a:rect r="r" b="b" t="t" l="l"/>
            <a:pathLst>
              <a:path h="10287000" w="8259383">
                <a:moveTo>
                  <a:pt x="0" y="0"/>
                </a:moveTo>
                <a:lnTo>
                  <a:pt x="8259383" y="0"/>
                </a:lnTo>
                <a:lnTo>
                  <a:pt x="8259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73" t="0" r="-45923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74367" y="3696201"/>
            <a:ext cx="8156805" cy="971550"/>
            <a:chOff x="0" y="0"/>
            <a:chExt cx="10875740" cy="12954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37535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973448" y="-28575"/>
              <a:ext cx="9902291" cy="1323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39"/>
                </a:lnSpc>
              </a:pPr>
              <a:r>
                <a:rPr lang="en-US" sz="3199" spc="15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Национальная технологическая олимпиада Junior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74367" y="4879321"/>
            <a:ext cx="8156805" cy="1457325"/>
            <a:chOff x="0" y="0"/>
            <a:chExt cx="10875740" cy="19431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699206"/>
              <a:ext cx="563116" cy="544687"/>
            </a:xfrm>
            <a:custGeom>
              <a:avLst/>
              <a:gdLst/>
              <a:ahLst/>
              <a:cxnLst/>
              <a:rect r="r" b="b" t="t" l="l"/>
              <a:pathLst>
                <a:path h="544687" w="563116">
                  <a:moveTo>
                    <a:pt x="0" y="0"/>
                  </a:moveTo>
                  <a:lnTo>
                    <a:pt x="563116" y="0"/>
                  </a:lnTo>
                  <a:lnTo>
                    <a:pt x="563116" y="544688"/>
                  </a:lnTo>
                  <a:lnTo>
                    <a:pt x="0" y="54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973448" y="-28575"/>
              <a:ext cx="9902291" cy="1971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39"/>
                </a:lnSpc>
              </a:pPr>
              <a:r>
                <a:rPr lang="en-US" sz="3199" spc="15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Национальная технологическая олимпиада для школьников 8-11 классов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974367" y="6829733"/>
            <a:ext cx="422337" cy="408515"/>
          </a:xfrm>
          <a:custGeom>
            <a:avLst/>
            <a:gdLst/>
            <a:ahLst/>
            <a:cxnLst/>
            <a:rect r="r" b="b" t="t" l="l"/>
            <a:pathLst>
              <a:path h="408515" w="422337">
                <a:moveTo>
                  <a:pt x="0" y="0"/>
                </a:moveTo>
                <a:lnTo>
                  <a:pt x="422337" y="0"/>
                </a:lnTo>
                <a:lnTo>
                  <a:pt x="422337" y="408515"/>
                </a:lnTo>
                <a:lnTo>
                  <a:pt x="0" y="408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591531" y="6633940"/>
            <a:ext cx="4654993" cy="197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 spc="159">
                <a:solidFill>
                  <a:srgbClr val="2B2929"/>
                </a:solidFill>
                <a:latin typeface="Arimo"/>
                <a:ea typeface="Arimo"/>
                <a:cs typeface="Arimo"/>
                <a:sym typeface="Arimo"/>
              </a:rPr>
              <a:t>Национальная технологическая олимпиада для студентов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6494907" y="6546196"/>
            <a:ext cx="2171700" cy="2171700"/>
          </a:xfrm>
          <a:custGeom>
            <a:avLst/>
            <a:gdLst/>
            <a:ahLst/>
            <a:cxnLst/>
            <a:rect r="r" b="b" t="t" l="l"/>
            <a:pathLst>
              <a:path h="2171700" w="2171700">
                <a:moveTo>
                  <a:pt x="0" y="0"/>
                </a:moveTo>
                <a:lnTo>
                  <a:pt x="2171700" y="0"/>
                </a:lnTo>
                <a:lnTo>
                  <a:pt x="2171700" y="2171700"/>
                </a:lnTo>
                <a:lnTo>
                  <a:pt x="0" y="21717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-5400000">
            <a:off x="4885117" y="4793903"/>
            <a:ext cx="10287000" cy="699195"/>
            <a:chOff x="0" y="0"/>
            <a:chExt cx="13716000" cy="93225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714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3429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5143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6858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8572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02870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2001500" y="0"/>
              <a:ext cx="1714500" cy="932259"/>
            </a:xfrm>
            <a:custGeom>
              <a:avLst/>
              <a:gdLst/>
              <a:ahLst/>
              <a:cxnLst/>
              <a:rect r="r" b="b" t="t" l="l"/>
              <a:pathLst>
                <a:path h="932259" w="1714500">
                  <a:moveTo>
                    <a:pt x="0" y="0"/>
                  </a:moveTo>
                  <a:lnTo>
                    <a:pt x="1714500" y="0"/>
                  </a:lnTo>
                  <a:lnTo>
                    <a:pt x="1714500" y="932259"/>
                  </a:lnTo>
                  <a:lnTo>
                    <a:pt x="0" y="932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6246524" y="8839200"/>
            <a:ext cx="2668467" cy="419100"/>
            <a:chOff x="0" y="0"/>
            <a:chExt cx="3557956" cy="558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68087"/>
              <a:ext cx="490713" cy="490713"/>
            </a:xfrm>
            <a:custGeom>
              <a:avLst/>
              <a:gdLst/>
              <a:ahLst/>
              <a:cxnLst/>
              <a:rect r="r" b="b" t="t" l="l"/>
              <a:pathLst>
                <a:path h="490713" w="490713">
                  <a:moveTo>
                    <a:pt x="0" y="0"/>
                  </a:moveTo>
                  <a:lnTo>
                    <a:pt x="490713" y="0"/>
                  </a:lnTo>
                  <a:lnTo>
                    <a:pt x="490713" y="490713"/>
                  </a:lnTo>
                  <a:lnTo>
                    <a:pt x="0" y="490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652078" y="-19050"/>
              <a:ext cx="2905878" cy="577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spc="139">
                  <a:solidFill>
                    <a:srgbClr val="2B2929"/>
                  </a:solidFill>
                  <a:latin typeface="Arimo"/>
                  <a:ea typeface="Arimo"/>
                  <a:cs typeface="Arimo"/>
                  <a:sym typeface="Arimo"/>
                </a:rPr>
                <a:t>ntcontest.ru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11460"/>
            <a:ext cx="18288000" cy="10075540"/>
          </a:xfrm>
          <a:custGeom>
            <a:avLst/>
            <a:gdLst/>
            <a:ahLst/>
            <a:cxnLst/>
            <a:rect r="r" b="b" t="t" l="l"/>
            <a:pathLst>
              <a:path h="10075540" w="18288000">
                <a:moveTo>
                  <a:pt x="0" y="0"/>
                </a:moveTo>
                <a:lnTo>
                  <a:pt x="18288000" y="0"/>
                </a:lnTo>
                <a:lnTo>
                  <a:pt x="18288000" y="10075540"/>
                </a:lnTo>
                <a:lnTo>
                  <a:pt x="0" y="10075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0768"/>
            <a:ext cx="18288000" cy="710293"/>
            <a:chOff x="0" y="0"/>
            <a:chExt cx="24384000" cy="9470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741714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5" y="0"/>
                  </a:lnTo>
                  <a:lnTo>
                    <a:pt x="1741715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483429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225143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966857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8708571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5" y="0"/>
                  </a:lnTo>
                  <a:lnTo>
                    <a:pt x="1741715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450286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192000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933714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5" y="0"/>
                  </a:lnTo>
                  <a:lnTo>
                    <a:pt x="1741715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5675429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417143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9158857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0900571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5" y="0"/>
                  </a:lnTo>
                  <a:lnTo>
                    <a:pt x="1741715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2642286" y="0"/>
              <a:ext cx="1741714" cy="947057"/>
            </a:xfrm>
            <a:custGeom>
              <a:avLst/>
              <a:gdLst/>
              <a:ahLst/>
              <a:cxnLst/>
              <a:rect r="r" b="b" t="t" l="l"/>
              <a:pathLst>
                <a:path h="947057" w="1741714">
                  <a:moveTo>
                    <a:pt x="0" y="0"/>
                  </a:moveTo>
                  <a:lnTo>
                    <a:pt x="1741714" y="0"/>
                  </a:lnTo>
                  <a:lnTo>
                    <a:pt x="1741714" y="947057"/>
                  </a:lnTo>
                  <a:lnTo>
                    <a:pt x="0" y="94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5400000">
            <a:off x="14703862" y="6687646"/>
            <a:ext cx="3214614" cy="3556395"/>
            <a:chOff x="0" y="0"/>
            <a:chExt cx="4286152" cy="47418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6579" y="471216"/>
            <a:ext cx="17018350" cy="9344568"/>
          </a:xfrm>
          <a:custGeom>
            <a:avLst/>
            <a:gdLst/>
            <a:ahLst/>
            <a:cxnLst/>
            <a:rect r="r" b="b" t="t" l="l"/>
            <a:pathLst>
              <a:path h="9344568" w="17018350">
                <a:moveTo>
                  <a:pt x="0" y="0"/>
                </a:moveTo>
                <a:lnTo>
                  <a:pt x="17018350" y="0"/>
                </a:lnTo>
                <a:lnTo>
                  <a:pt x="17018350" y="9344568"/>
                </a:lnTo>
                <a:lnTo>
                  <a:pt x="0" y="9344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4" id="4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6230600" cy="6260170"/>
          </a:xfrm>
          <a:custGeom>
            <a:avLst/>
            <a:gdLst/>
            <a:ahLst/>
            <a:cxnLst/>
            <a:rect r="r" b="b" t="t" l="l"/>
            <a:pathLst>
              <a:path h="6260170" w="16230600">
                <a:moveTo>
                  <a:pt x="0" y="0"/>
                </a:moveTo>
                <a:lnTo>
                  <a:pt x="16230600" y="0"/>
                </a:lnTo>
                <a:lnTo>
                  <a:pt x="16230600" y="6260170"/>
                </a:lnTo>
                <a:lnTo>
                  <a:pt x="0" y="6260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725632"/>
            <a:ext cx="18288000" cy="1243013"/>
            <a:chOff x="0" y="0"/>
            <a:chExt cx="24384000" cy="16573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04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09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144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192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240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28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133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2395594"/>
            <a:chOff x="0" y="0"/>
            <a:chExt cx="4741860" cy="3194125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2180265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2"/>
                  </a:lnTo>
                  <a:lnTo>
                    <a:pt x="0" y="109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76312" y="10513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4976165" y="101949"/>
            <a:ext cx="3214614" cy="3556395"/>
            <a:chOff x="0" y="0"/>
            <a:chExt cx="4286152" cy="47418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92027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220918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3348604" y="2421814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3348604" y="3651687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348604" y="0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348604" y="1229873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8" y="0"/>
                  </a:lnTo>
                  <a:lnTo>
                    <a:pt x="937548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34187"/>
            <a:ext cx="18288000" cy="8102640"/>
          </a:xfrm>
          <a:custGeom>
            <a:avLst/>
            <a:gdLst/>
            <a:ahLst/>
            <a:cxnLst/>
            <a:rect r="r" b="b" t="t" l="l"/>
            <a:pathLst>
              <a:path h="8102640" w="18288000">
                <a:moveTo>
                  <a:pt x="0" y="0"/>
                </a:moveTo>
                <a:lnTo>
                  <a:pt x="18288000" y="0"/>
                </a:lnTo>
                <a:lnTo>
                  <a:pt x="18288000" y="8102640"/>
                </a:lnTo>
                <a:lnTo>
                  <a:pt x="0" y="810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725632"/>
            <a:ext cx="18288000" cy="1243013"/>
            <a:chOff x="0" y="0"/>
            <a:chExt cx="24384000" cy="16573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04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09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144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192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240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28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133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703162"/>
            <a:chOff x="0" y="0"/>
            <a:chExt cx="4741860" cy="937549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841049" y="101949"/>
            <a:ext cx="3556395" cy="703162"/>
            <a:chOff x="0" y="0"/>
            <a:chExt cx="4741860" cy="937549"/>
          </a:xfrm>
        </p:grpSpPr>
        <p:sp>
          <p:nvSpPr>
            <p:cNvPr name="Freeform 18" id="18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05110"/>
            <a:ext cx="18288000" cy="7597640"/>
          </a:xfrm>
          <a:custGeom>
            <a:avLst/>
            <a:gdLst/>
            <a:ahLst/>
            <a:cxnLst/>
            <a:rect r="r" b="b" t="t" l="l"/>
            <a:pathLst>
              <a:path h="7597640" w="18288000">
                <a:moveTo>
                  <a:pt x="0" y="0"/>
                </a:moveTo>
                <a:lnTo>
                  <a:pt x="18288000" y="0"/>
                </a:lnTo>
                <a:lnTo>
                  <a:pt x="18288000" y="7597641"/>
                </a:lnTo>
                <a:lnTo>
                  <a:pt x="0" y="7597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725632"/>
            <a:ext cx="18288000" cy="1243013"/>
            <a:chOff x="0" y="0"/>
            <a:chExt cx="24384000" cy="16573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04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09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144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192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240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288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1336000" y="0"/>
              <a:ext cx="3048000" cy="1657350"/>
            </a:xfrm>
            <a:custGeom>
              <a:avLst/>
              <a:gdLst/>
              <a:ahLst/>
              <a:cxnLst/>
              <a:rect r="r" b="b" t="t" l="l"/>
              <a:pathLst>
                <a:path h="165735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1657350"/>
                  </a:lnTo>
                  <a:lnTo>
                    <a:pt x="0" y="1657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8626" y="101949"/>
            <a:ext cx="3556395" cy="703162"/>
            <a:chOff x="0" y="0"/>
            <a:chExt cx="4741860" cy="937549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841049" y="101949"/>
            <a:ext cx="3556395" cy="703162"/>
            <a:chOff x="0" y="0"/>
            <a:chExt cx="4741860" cy="937549"/>
          </a:xfrm>
        </p:grpSpPr>
        <p:sp>
          <p:nvSpPr>
            <p:cNvPr name="Freeform 18" id="18"/>
            <p:cNvSpPr/>
            <p:nvPr/>
          </p:nvSpPr>
          <p:spPr>
            <a:xfrm flipH="false" flipV="false" rot="-5400000">
              <a:off x="2498126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5400000">
              <a:off x="3727999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-5400000">
              <a:off x="76312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5400000">
              <a:off x="1306185" y="-76312"/>
              <a:ext cx="937549" cy="1090173"/>
            </a:xfrm>
            <a:custGeom>
              <a:avLst/>
              <a:gdLst/>
              <a:ahLst/>
              <a:cxnLst/>
              <a:rect r="r" b="b" t="t" l="l"/>
              <a:pathLst>
                <a:path h="1090173" w="937549">
                  <a:moveTo>
                    <a:pt x="0" y="0"/>
                  </a:moveTo>
                  <a:lnTo>
                    <a:pt x="937549" y="0"/>
                  </a:lnTo>
                  <a:lnTo>
                    <a:pt x="937549" y="1090173"/>
                  </a:lnTo>
                  <a:lnTo>
                    <a:pt x="0" y="109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DAGOYvXKo8M</dc:identifier>
  <dcterms:modified xsi:type="dcterms:W3CDTF">2011-08-01T06:04:30Z</dcterms:modified>
  <cp:revision>1</cp:revision>
  <dc:title>Повышение мотивации обучающихся системы ДО технологического, информационного и естественно-научного направления через участие в конкурсных мероприятиях различного уровня</dc:title>
</cp:coreProperties>
</file>