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9144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presProps" Target="presProps.xml" /><Relationship Id="rId12" Type="http://schemas.openxmlformats.org/officeDocument/2006/relationships/tableStyles" Target="tableStyles.xml" /><Relationship Id="rId13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371600" y="3886200"/>
            <a:ext cx="6400800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19DF932-6ADF-48E8-AE1F-2A1E5D7B01F3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0D6D6D7-6A73-4969-BEA1-A3BBF8D69404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19DF932-6ADF-48E8-AE1F-2A1E5D7B01F3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0D6D6D7-6A73-4969-BEA1-A3BBF8D69404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274638"/>
            <a:ext cx="2057400" cy="5851525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274638"/>
            <a:ext cx="6019800" cy="5851525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19DF932-6ADF-48E8-AE1F-2A1E5D7B01F3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0D6D6D7-6A73-4969-BEA1-A3BBF8D69404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19DF932-6ADF-48E8-AE1F-2A1E5D7B01F3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0D6D6D7-6A73-4969-BEA1-A3BBF8D69404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19DF932-6ADF-48E8-AE1F-2A1E5D7B01F3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0D6D6D7-6A73-4969-BEA1-A3BBF8D69404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 bwMode="auto"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19DF932-6ADF-48E8-AE1F-2A1E5D7B01F3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0D6D6D7-6A73-4969-BEA1-A3BBF8D69404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 bwMode="auto"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19DF932-6ADF-48E8-AE1F-2A1E5D7B01F3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0D6D6D7-6A73-4969-BEA1-A3BBF8D69404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19DF932-6ADF-48E8-AE1F-2A1E5D7B01F3}" type="datetimeFigureOut">
              <a:rPr lang="ru-RU"/>
              <a:t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0D6D6D7-6A73-4969-BEA1-A3BBF8D69404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19DF932-6ADF-48E8-AE1F-2A1E5D7B01F3}" type="datetimeFigureOut">
              <a:rPr lang="ru-RU"/>
              <a:t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0D6D6D7-6A73-4969-BEA1-A3BBF8D69404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19DF932-6ADF-48E8-AE1F-2A1E5D7B01F3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0D6D6D7-6A73-4969-BEA1-A3BBF8D69404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19DF932-6ADF-48E8-AE1F-2A1E5D7B01F3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0D6D6D7-6A73-4969-BEA1-A3BBF8D69404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19DF932-6ADF-48E8-AE1F-2A1E5D7B01F3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0D6D6D7-6A73-4969-BEA1-A3BBF8D69404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>
            <a:lum/>
          </a:blip>
          <a:tile algn="tl" flip="none" sx="100000" sy="100000" tx="0" ty="0"/>
        </a:blip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/>
          <p:nvPr/>
        </p:nvSpPr>
        <p:spPr bwMode="auto">
          <a:xfrm>
            <a:off x="3430392" y="770451"/>
            <a:ext cx="5279571" cy="3230048"/>
          </a:xfrm>
          <a:prstGeom prst="rect">
            <a:avLst/>
          </a:prstGeo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 fontScale="95000" lnSpcReduction="1000"/>
          </a:bodyPr>
          <a:lstStyle/>
          <a:p>
            <a:pPr>
              <a:defRPr/>
            </a:pPr>
            <a:endParaRPr/>
          </a:p>
          <a:p>
            <a:pPr>
              <a:defRPr/>
            </a:pPr>
            <a:r>
              <a:rPr lang="ru-RU" sz="2800" b="1" i="0" u="none">
                <a:solidFill>
                  <a:srgbClr val="000000"/>
                </a:solidFill>
                <a:latin typeface="Arial"/>
                <a:ea typeface="Times New Roman"/>
                <a:cs typeface="Arial"/>
              </a:rPr>
              <a:t>Итоги оценки уровня удовлетворенности условиями и качеством дополнительного образования</a:t>
            </a:r>
            <a:r>
              <a:rPr lang="ru-RU" sz="2800" b="1">
                <a:solidFill>
                  <a:srgbClr val="000000"/>
                </a:solidFill>
                <a:latin typeface="Arial"/>
                <a:ea typeface="Times New Roman"/>
                <a:cs typeface="Arial"/>
              </a:rPr>
              <a:t> в </a:t>
            </a:r>
            <a:r>
              <a:rPr sz="2800" b="1">
                <a:latin typeface="Arial"/>
                <a:cs typeface="Arial"/>
              </a:rPr>
              <a:t>Курганской</a:t>
            </a:r>
            <a:r>
              <a:rPr sz="2800" b="1">
                <a:latin typeface="Arial"/>
                <a:cs typeface="Arial"/>
              </a:rPr>
              <a:t> </a:t>
            </a:r>
            <a:r>
              <a:rPr sz="2800" b="1">
                <a:latin typeface="Arial"/>
                <a:cs typeface="Arial"/>
              </a:rPr>
              <a:t>области</a:t>
            </a:r>
            <a:r>
              <a:rPr lang="ru-RU" sz="2800" b="1">
                <a:latin typeface="Arial"/>
                <a:cs typeface="Arial"/>
              </a:rPr>
              <a:t> в 2023-2024 учебном году</a:t>
            </a:r>
            <a:endParaRPr sz="2800" b="1">
              <a:latin typeface="Arial"/>
              <a:cs typeface="Arial"/>
            </a:endParaRPr>
          </a:p>
        </p:txBody>
      </p:sp>
      <p:sp>
        <p:nvSpPr>
          <p:cNvPr id="6" name="Подзаголовок 2"/>
          <p:cNvSpPr txBox="1"/>
          <p:nvPr/>
        </p:nvSpPr>
        <p:spPr bwMode="auto">
          <a:xfrm>
            <a:off x="3560208" y="4275533"/>
            <a:ext cx="5504933" cy="17525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ru-RU" sz="2000" b="1" i="0" u="none" strike="noStrike" cap="none" spc="0">
                <a:ln>
                  <a:noFill/>
                </a:ln>
                <a:solidFill>
                  <a:srgbClr val="CC6600"/>
                </a:solidFill>
                <a:latin typeface="+mn-lt"/>
                <a:ea typeface="+mn-ea"/>
                <a:cs typeface="+mn-cs"/>
              </a:rPr>
              <a:t>      </a:t>
            </a:r>
            <a:r>
              <a:rPr lang="ru-RU" sz="2000" b="1" i="0" u="none" strike="noStrike" cap="none" spc="0">
                <a:ln>
                  <a:noFill/>
                </a:ln>
                <a:solidFill>
                  <a:schemeClr val="tx1"/>
                </a:solidFill>
                <a:latin typeface="Calibri"/>
                <a:ea typeface="Arial"/>
                <a:cs typeface="Arial"/>
              </a:rPr>
              <a:t>Шемякина Н.И. – начальник отдела по молодежной политике и дополнительному образованию Департамента образования и молодежной политики Курганской области</a:t>
            </a:r>
            <a:endParaRPr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>
            <a:lum/>
          </a:blip>
          <a:stretch/>
        </a:blip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 bwMode="auto">
          <a:xfrm>
            <a:off x="395536" y="1700808"/>
            <a:ext cx="8229600" cy="4525963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85000" lnSpcReduction="3000"/>
          </a:bodyPr>
          <a:lstStyle/>
          <a:p>
            <a:pPr>
              <a:defRPr/>
            </a:pPr>
            <a:endParaRPr lang="ru-RU" i="1"/>
          </a:p>
          <a:p>
            <a:pPr>
              <a:defRPr/>
            </a:pPr>
            <a:r>
              <a:rPr lang="ru-RU"/>
              <a:t>55 ОДОД (АППГ-57 ОДОД)</a:t>
            </a:r>
            <a:endParaRPr lang="ru-RU"/>
          </a:p>
          <a:p>
            <a:pPr>
              <a:defRPr/>
            </a:pPr>
            <a:r>
              <a:rPr lang="ru-RU"/>
              <a:t>8437 чел (АППГ -7320 человек)</a:t>
            </a:r>
            <a:endParaRPr lang="ru-RU"/>
          </a:p>
          <a:p>
            <a:pPr>
              <a:defRPr/>
            </a:pPr>
            <a:r>
              <a:rPr lang="ru-RU"/>
              <a:t>Альменевская ДЮСШ и Половинская ДЮСШ не приняли участие</a:t>
            </a:r>
            <a:endParaRPr lang="ru-RU"/>
          </a:p>
          <a:p>
            <a:pPr>
              <a:defRPr/>
            </a:pPr>
            <a:r>
              <a:rPr lang="ru-RU"/>
              <a:t>Шатровская ДЮСШ, Целинная ДЮСШ по 1 родителю</a:t>
            </a:r>
            <a:endParaRPr lang="ru-RU"/>
          </a:p>
          <a:p>
            <a:pPr>
              <a:defRPr/>
            </a:pPr>
            <a:r>
              <a:rPr lang="ru-RU"/>
              <a:t>От 2 родителей в Альменевском ДДЮ до 913 родителей в Гармонии г. Кургана</a:t>
            </a:r>
            <a:endParaRPr lang="ru-RU"/>
          </a:p>
          <a:p>
            <a:pPr>
              <a:defRPr/>
            </a:pPr>
            <a:r>
              <a:rPr lang="ru-RU"/>
              <a:t>Респонденты: 80% – мамочки (АППГ-67%), 9% – папы (АППГ-7%), 5% – бабушки(АППГ-3%)</a:t>
            </a:r>
            <a:endParaRPr lang="ru-RU"/>
          </a:p>
          <a:p>
            <a:pPr>
              <a:defRPr/>
            </a:pPr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 bwMode="auto"/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/>
          </a:bodyPr>
          <a:lstStyle/>
          <a:p>
            <a:pPr>
              <a:defRPr/>
            </a:pPr>
            <a:r>
              <a:rPr lang="ru-RU" sz="2800" b="1">
                <a:solidFill>
                  <a:srgbClr val="990000"/>
                </a:solidFill>
                <a:cs typeface="Arial"/>
              </a:rPr>
              <a:t>Количественные итоги</a:t>
            </a:r>
            <a:endParaRPr sz="2800" b="1">
              <a:solidFill>
                <a:srgbClr val="99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>
            <a:lum/>
          </a:blip>
          <a:stretch/>
        </a:blip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5978112" name="Содержимое 3"/>
          <p:cNvSpPr>
            <a:spLocks noGrp="1"/>
          </p:cNvSpPr>
          <p:nvPr>
            <p:ph idx="1"/>
          </p:nvPr>
        </p:nvSpPr>
        <p:spPr bwMode="auto">
          <a:xfrm>
            <a:off x="395534" y="1700806"/>
            <a:ext cx="8229600" cy="4525961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>
              <a:defRPr/>
            </a:pPr>
            <a:endParaRPr/>
          </a:p>
          <a:p>
            <a:pPr>
              <a:defRPr/>
            </a:pPr>
            <a:endParaRPr/>
          </a:p>
          <a:p>
            <a:pPr>
              <a:defRPr/>
            </a:pPr>
            <a:r>
              <a:rPr sz="3600"/>
              <a:t>30,8 % – АИС «Навигатор дополнительного образования Курганской области» </a:t>
            </a:r>
            <a:r>
              <a:rPr sz="3600"/>
              <a:t>(АППГ-27%)</a:t>
            </a:r>
            <a:endParaRPr/>
          </a:p>
        </p:txBody>
      </p:sp>
      <p:sp>
        <p:nvSpPr>
          <p:cNvPr id="1366785403" name="Заголовок 4"/>
          <p:cNvSpPr>
            <a:spLocks noGrp="1"/>
          </p:cNvSpPr>
          <p:nvPr>
            <p:ph type="title"/>
          </p:nvPr>
        </p:nvSpPr>
        <p:spPr bwMode="auto">
          <a:xfrm>
            <a:off x="457200" y="274637"/>
            <a:ext cx="7643191" cy="634081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 fontScale="90000" lnSpcReduction="2000"/>
          </a:bodyPr>
          <a:lstStyle/>
          <a:p>
            <a:pPr>
              <a:defRPr/>
            </a:pPr>
            <a:r>
              <a:rPr lang="ru-RU" sz="2800" b="1">
                <a:solidFill>
                  <a:srgbClr val="990000"/>
                </a:solidFill>
                <a:cs typeface="Arial"/>
              </a:rPr>
              <a:t>    Из каких источников узнали про  образовательную организацию?</a:t>
            </a:r>
            <a:endParaRPr sz="2800" b="1">
              <a:solidFill>
                <a:srgbClr val="99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>
            <a:lum/>
          </a:blip>
          <a:stretch/>
        </a:blip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06975902" name="Содержимое 3"/>
          <p:cNvSpPr>
            <a:spLocks noGrp="1"/>
          </p:cNvSpPr>
          <p:nvPr>
            <p:ph idx="1"/>
          </p:nvPr>
        </p:nvSpPr>
        <p:spPr bwMode="auto">
          <a:xfrm>
            <a:off x="395534" y="1700806"/>
            <a:ext cx="8229600" cy="4525961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85000" lnSpcReduction="3000"/>
          </a:bodyPr>
          <a:lstStyle/>
          <a:p>
            <a:pPr>
              <a:defRPr/>
            </a:pPr>
            <a:endParaRPr/>
          </a:p>
          <a:p>
            <a:pPr>
              <a:defRPr/>
            </a:pPr>
            <a:r>
              <a:rPr/>
              <a:t>90,9% ответили,что занятия бесплатны(АППГ-76%)</a:t>
            </a:r>
            <a:endParaRPr/>
          </a:p>
          <a:p>
            <a:pPr>
              <a:defRPr/>
            </a:pPr>
            <a:r>
              <a:rPr/>
              <a:t>7% – вносят деньги на расходные материалы, костюмы, выезды на конкурсы (АППГ-4%)</a:t>
            </a:r>
            <a:endParaRPr/>
          </a:p>
          <a:p>
            <a:pPr>
              <a:defRPr/>
            </a:pPr>
            <a:r>
              <a:rPr/>
              <a:t>1,2% – платные занятия (АППГ-1,1%)</a:t>
            </a:r>
            <a:endParaRPr/>
          </a:p>
          <a:p>
            <a:pPr>
              <a:defRPr/>
            </a:pPr>
            <a:r>
              <a:rPr/>
              <a:t>0,9 % – платят, но не знают за что(АППГ-0,2%). Это 74 родителя, из них 39 из одной организации и 14 из второй</a:t>
            </a:r>
            <a:endParaRPr/>
          </a:p>
          <a:p>
            <a:pPr>
              <a:defRPr/>
            </a:pPr>
            <a:r>
              <a:rPr/>
              <a:t>26,6% родителей не знают за счет чего финансируется их программа</a:t>
            </a:r>
            <a:endParaRPr/>
          </a:p>
        </p:txBody>
      </p:sp>
      <p:sp>
        <p:nvSpPr>
          <p:cNvPr id="913513156" name="Заголовок 4"/>
          <p:cNvSpPr>
            <a:spLocks noGrp="1"/>
          </p:cNvSpPr>
          <p:nvPr>
            <p:ph type="title"/>
          </p:nvPr>
        </p:nvSpPr>
        <p:spPr bwMode="auto">
          <a:xfrm>
            <a:off x="457200" y="274637"/>
            <a:ext cx="7643191" cy="634081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/>
          </a:bodyPr>
          <a:lstStyle/>
          <a:p>
            <a:pPr>
              <a:defRPr/>
            </a:pPr>
            <a:r>
              <a:rPr lang="ru-RU" sz="2800" b="1">
                <a:solidFill>
                  <a:srgbClr val="990000"/>
                </a:solidFill>
                <a:cs typeface="Arial"/>
              </a:rPr>
              <a:t>    Платите ли вы за занятия?</a:t>
            </a:r>
            <a:endParaRPr sz="2800" b="1">
              <a:solidFill>
                <a:srgbClr val="99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>
            <a:lum/>
          </a:blip>
          <a:stretch/>
        </a:blip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49381128" name="Содержимое 3"/>
          <p:cNvSpPr>
            <a:spLocks noGrp="1"/>
          </p:cNvSpPr>
          <p:nvPr>
            <p:ph idx="1"/>
          </p:nvPr>
        </p:nvSpPr>
        <p:spPr bwMode="auto">
          <a:xfrm>
            <a:off x="395534" y="1700806"/>
            <a:ext cx="8229600" cy="4525961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90000" lnSpcReduction="2000"/>
          </a:bodyPr>
          <a:lstStyle/>
          <a:p>
            <a:pPr>
              <a:defRPr/>
            </a:pPr>
            <a:endParaRPr/>
          </a:p>
          <a:p>
            <a:pPr>
              <a:defRPr/>
            </a:pPr>
            <a:r>
              <a:rPr/>
              <a:t>62% -хорошие квалифицированные педагоги (АППГ-71 %)</a:t>
            </a:r>
            <a:endParaRPr/>
          </a:p>
          <a:p>
            <a:pPr>
              <a:defRPr/>
            </a:pPr>
            <a:r>
              <a:rPr/>
              <a:t>42 % -способности ребенка в этом направлении (АППГ-45 %)</a:t>
            </a:r>
            <a:endParaRPr/>
          </a:p>
          <a:p>
            <a:pPr>
              <a:defRPr/>
            </a:pPr>
            <a:r>
              <a:rPr/>
              <a:t>23% -значительные достижения и результаты в этом объединении(АППГ- 27 %)</a:t>
            </a:r>
            <a:endParaRPr/>
          </a:p>
          <a:p>
            <a:pPr>
              <a:defRPr/>
            </a:pPr>
            <a:r>
              <a:rPr/>
              <a:t>24,9% – известность объединения, репутация (не была в лидерах)</a:t>
            </a:r>
            <a:endParaRPr/>
          </a:p>
          <a:p>
            <a:pPr>
              <a:defRPr/>
            </a:pPr>
            <a:endParaRPr/>
          </a:p>
        </p:txBody>
      </p:sp>
      <p:sp>
        <p:nvSpPr>
          <p:cNvPr id="199996781" name="Заголовок 4"/>
          <p:cNvSpPr>
            <a:spLocks noGrp="1"/>
          </p:cNvSpPr>
          <p:nvPr>
            <p:ph type="title"/>
          </p:nvPr>
        </p:nvSpPr>
        <p:spPr bwMode="auto">
          <a:xfrm>
            <a:off x="457200" y="274637"/>
            <a:ext cx="7643191" cy="634081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/>
          </a:bodyPr>
          <a:lstStyle/>
          <a:p>
            <a:pPr>
              <a:defRPr/>
            </a:pPr>
            <a:r>
              <a:rPr lang="ru-RU" sz="2800" b="1">
                <a:solidFill>
                  <a:srgbClr val="990000"/>
                </a:solidFill>
                <a:cs typeface="Arial"/>
              </a:rPr>
              <a:t>     Почему выбрали именно это объединение?</a:t>
            </a:r>
            <a:endParaRPr sz="2800" b="1">
              <a:solidFill>
                <a:srgbClr val="99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>
            <a:lum/>
          </a:blip>
          <a:stretch/>
        </a:blip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96862249" name="Содержимое 3"/>
          <p:cNvSpPr>
            <a:spLocks noGrp="1"/>
          </p:cNvSpPr>
          <p:nvPr>
            <p:ph idx="1"/>
          </p:nvPr>
        </p:nvSpPr>
        <p:spPr bwMode="auto">
          <a:xfrm>
            <a:off x="395534" y="1700806"/>
            <a:ext cx="8229600" cy="4525961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>
              <a:defRPr/>
            </a:pPr>
            <a:endParaRPr/>
          </a:p>
          <a:p>
            <a:pPr>
              <a:defRPr/>
            </a:pPr>
            <a:r>
              <a:rPr/>
              <a:t>42,9% – развитие коммуникабельности, навыков общения с людьми (АППГ-44%)</a:t>
            </a:r>
            <a:endParaRPr/>
          </a:p>
          <a:p>
            <a:pPr>
              <a:defRPr/>
            </a:pPr>
            <a:r>
              <a:rPr/>
              <a:t>38 %- реализация интересов ребенка, повышение его самооценки(АППГ-42%)</a:t>
            </a:r>
            <a:endParaRPr/>
          </a:p>
          <a:p>
            <a:pPr>
              <a:defRPr/>
            </a:pPr>
            <a:r>
              <a:rPr/>
              <a:t>29% – укрепление здоровья и физическое развитие (АППГ-30%)</a:t>
            </a:r>
            <a:endParaRPr/>
          </a:p>
        </p:txBody>
      </p:sp>
      <p:sp>
        <p:nvSpPr>
          <p:cNvPr id="1476080682" name="Заголовок 4"/>
          <p:cNvSpPr>
            <a:spLocks noGrp="1"/>
          </p:cNvSpPr>
          <p:nvPr>
            <p:ph type="title"/>
          </p:nvPr>
        </p:nvSpPr>
        <p:spPr bwMode="auto">
          <a:xfrm>
            <a:off x="457200" y="274637"/>
            <a:ext cx="7643191" cy="634081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/>
          </a:bodyPr>
          <a:lstStyle/>
          <a:p>
            <a:pPr>
              <a:defRPr/>
            </a:pPr>
            <a:r>
              <a:rPr lang="ru-RU" sz="2800" b="1">
                <a:solidFill>
                  <a:srgbClr val="990000"/>
                </a:solidFill>
                <a:cs typeface="Arial"/>
              </a:rPr>
              <a:t>     Что для вас важнее всего на занятиях?</a:t>
            </a:r>
            <a:endParaRPr sz="2800" b="1">
              <a:solidFill>
                <a:srgbClr val="99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>
            <a:lum/>
          </a:blip>
          <a:stretch/>
        </a:blip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30801293" name="Содержимое 3"/>
          <p:cNvSpPr>
            <a:spLocks noGrp="1"/>
          </p:cNvSpPr>
          <p:nvPr>
            <p:ph idx="1"/>
          </p:nvPr>
        </p:nvSpPr>
        <p:spPr bwMode="auto">
          <a:xfrm>
            <a:off x="395534" y="1700806"/>
            <a:ext cx="8229600" cy="4525961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>
              <a:defRPr/>
            </a:pPr>
            <a:endParaRPr/>
          </a:p>
          <a:p>
            <a:pPr>
              <a:defRPr/>
            </a:pPr>
            <a:endParaRPr/>
          </a:p>
          <a:p>
            <a:pPr>
              <a:defRPr/>
            </a:pPr>
            <a:r>
              <a:rPr/>
              <a:t>66% – рассказы ребенка (АППГ-72%)</a:t>
            </a:r>
            <a:endParaRPr/>
          </a:p>
          <a:p>
            <a:pPr>
              <a:defRPr/>
            </a:pPr>
            <a:r>
              <a:rPr/>
              <a:t>48 % – общение с педагогом (АППГ-55%) </a:t>
            </a:r>
            <a:endParaRPr/>
          </a:p>
          <a:p>
            <a:pPr>
              <a:defRPr/>
            </a:pPr>
            <a:r>
              <a:rPr/>
              <a:t>30 % - сайт ОО (АППГ - 30%)</a:t>
            </a:r>
            <a:endParaRPr/>
          </a:p>
          <a:p>
            <a:pPr>
              <a:defRPr/>
            </a:pPr>
            <a:r>
              <a:rPr/>
              <a:t>28 % - родительский чат </a:t>
            </a:r>
            <a:r>
              <a:rPr/>
              <a:t>(АППГ-30 %)</a:t>
            </a:r>
            <a:endParaRPr/>
          </a:p>
        </p:txBody>
      </p:sp>
      <p:sp>
        <p:nvSpPr>
          <p:cNvPr id="1397747718" name="Заголовок 4"/>
          <p:cNvSpPr>
            <a:spLocks noGrp="1"/>
          </p:cNvSpPr>
          <p:nvPr>
            <p:ph type="title"/>
          </p:nvPr>
        </p:nvSpPr>
        <p:spPr bwMode="auto">
          <a:xfrm>
            <a:off x="457200" y="274637"/>
            <a:ext cx="7643191" cy="634081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 fontScale="90000" lnSpcReduction="2000"/>
          </a:bodyPr>
          <a:lstStyle/>
          <a:p>
            <a:pPr>
              <a:defRPr/>
            </a:pPr>
            <a:r>
              <a:rPr lang="ru-RU" sz="2800" b="1">
                <a:solidFill>
                  <a:srgbClr val="990000"/>
                </a:solidFill>
                <a:cs typeface="Arial"/>
              </a:rPr>
              <a:t>    Из каких источников вы узнаете о том, что         происходит в образовательной организации?</a:t>
            </a:r>
            <a:endParaRPr sz="2800" b="1">
              <a:solidFill>
                <a:srgbClr val="99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>
            <a:lum/>
          </a:blip>
          <a:stretch/>
        </a:blip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33118272" name="Содержимое 3"/>
          <p:cNvSpPr>
            <a:spLocks noGrp="1"/>
          </p:cNvSpPr>
          <p:nvPr>
            <p:ph idx="1"/>
          </p:nvPr>
        </p:nvSpPr>
        <p:spPr bwMode="auto">
          <a:xfrm>
            <a:off x="395534" y="1700806"/>
            <a:ext cx="8229600" cy="4525961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90000" lnSpcReduction="2000"/>
          </a:bodyPr>
          <a:lstStyle/>
          <a:p>
            <a:pPr>
              <a:defRPr/>
            </a:pPr>
            <a:endParaRPr/>
          </a:p>
          <a:p>
            <a:pPr>
              <a:defRPr/>
            </a:pPr>
            <a:endParaRPr/>
          </a:p>
          <a:p>
            <a:pPr>
              <a:defRPr/>
            </a:pPr>
            <a:r>
              <a:rPr/>
              <a:t>80,6% – безусловно удовлетворяет (АППГ-67%)</a:t>
            </a:r>
            <a:endParaRPr/>
          </a:p>
          <a:p>
            <a:pPr>
              <a:defRPr/>
            </a:pPr>
            <a:r>
              <a:rPr/>
              <a:t>18,5% –скорее удовлетворяет (АППГ-14%)</a:t>
            </a:r>
            <a:endParaRPr/>
          </a:p>
          <a:p>
            <a:pPr>
              <a:defRPr/>
            </a:pPr>
            <a:r>
              <a:rPr/>
              <a:t>0,6 % – скорее не удовлетворяет (АППГ-1,2%), 54 чел, из них 13 из одной организации и 6 из второй</a:t>
            </a:r>
            <a:endParaRPr/>
          </a:p>
          <a:p>
            <a:pPr>
              <a:defRPr/>
            </a:pPr>
            <a:r>
              <a:rPr/>
              <a:t>0,2% – безусловно не удовлетворяет (АППГ-0,1%), 16 человек, из них 3 из одной организации</a:t>
            </a:r>
            <a:endParaRPr/>
          </a:p>
        </p:txBody>
      </p:sp>
      <p:sp>
        <p:nvSpPr>
          <p:cNvPr id="2114012109" name="Заголовок 4"/>
          <p:cNvSpPr>
            <a:spLocks noGrp="1"/>
          </p:cNvSpPr>
          <p:nvPr>
            <p:ph type="title"/>
          </p:nvPr>
        </p:nvSpPr>
        <p:spPr bwMode="auto">
          <a:xfrm>
            <a:off x="457200" y="396977"/>
            <a:ext cx="7643191" cy="634081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 fontScale="90000" lnSpcReduction="2000"/>
          </a:bodyPr>
          <a:lstStyle/>
          <a:p>
            <a:pPr>
              <a:defRPr/>
            </a:pPr>
            <a:r>
              <a:rPr lang="ru-RU" sz="2800" b="1">
                <a:solidFill>
                  <a:srgbClr val="990000"/>
                </a:solidFill>
                <a:cs typeface="Arial"/>
              </a:rPr>
              <a:t>    Если в целом,то удовлетворяет ли вас качество образования в данной образовательной организации?</a:t>
            </a:r>
            <a:endParaRPr sz="2800" b="1">
              <a:solidFill>
                <a:srgbClr val="99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Р7-Офис/7.2.1.14</Application>
  <DocSecurity>0</DocSecurity>
  <PresentationFormat>Экран (4:3)</PresentationFormat>
  <Paragraphs>0</Paragraphs>
  <Slides>8</Slides>
  <Notes>8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Manager/>
  <Company>SPecialiST RePack</Company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admin1</dc:creator>
  <cp:keywords/>
  <dc:description/>
  <dc:identifier/>
  <dc:language/>
  <cp:lastModifiedBy/>
  <cp:revision>100</cp:revision>
  <dcterms:created xsi:type="dcterms:W3CDTF">2021-10-01T04:53:16Z</dcterms:created>
  <dcterms:modified xsi:type="dcterms:W3CDTF">2024-08-08T06:28:22Z</dcterms:modified>
  <cp:category/>
  <cp:contentStatus/>
  <cp:version/>
</cp:coreProperties>
</file>