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27118292-80EA-4670-BD8D-C4D3EB532AB6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A3D96345-EF13-4BA3-93C4-E4B4ED922E32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C6A133D1-A3F5-4AED-BFF4-FCA750EED7C3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A05DA178-AB8E-4D7D-90F1-F2866CFC71D5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8D73E053-A6CD-4D58-AB33-FFF91452BE1E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AB25FD62-FCB2-4481-BDA1-169D5B7BFE07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22C9E390-F6BF-46AF-92AB-E00E17D08E44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EC0F8D4B-4E15-49DF-AA07-25A58792198B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B567B5C5-D057-4FA9-A333-2744626D2FDF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D0EFF387-5698-4897-9002-4076D2F002AB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F921C5FF-8068-4220-AA8F-9E3F61545764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FA0E220F-CB54-40D6-809B-42B7462D26DC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FDA5119E-E1A0-47C8-9513-7A4DB994B397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72A84F12-283E-46A5-A92D-FE476BD9418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913C204D-B197-4513-B46C-5DE36D505E12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C79382AA-626F-4A70-9426-62EB1CF2AE84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AFC9DABE-07B4-45CC-89D5-1DDE767A4265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92439983-354F-459C-A6A9-CAD93B6C2F0A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D3D4B3C9-94FC-4708-9F3A-877F8420F702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D88A5994-3C68-4BAC-8A6C-7E6243FEA416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14D6ACB2-38BF-4621-A592-9E7A244D63F2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1FD62272-1136-4E66-9382-E27C3CBE6A0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1D5190BE-6152-495A-B214-9ABDA6F21737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en-GB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GB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81F2402B-622F-4A36-8A15-CA71F9FF5C01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  <a:defRPr/>
            </a:pPr>
            <a:r>
              <a:rPr lang="en-US" sz="4500" b="0" strike="noStrike" spc="-1">
                <a:solidFill>
                  <a:srgbClr val="000000"/>
                </a:solidFill>
                <a:latin typeface="Arial"/>
                <a:ea typeface="Arial"/>
              </a:rPr>
              <a:t>Click to edit Master title style</a:t>
            </a:r>
            <a:endParaRPr lang="en-GB" sz="45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 bwMode="auto"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 bwMode="auto"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 bwMode="auto">
          <a:xfrm>
            <a:off x="6458039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defRPr/>
            </a:pPr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1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15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35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135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 bwMode="auto"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 bwMode="auto"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 bwMode="auto">
          <a:xfrm>
            <a:off x="6458039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defRPr/>
            </a:pPr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en-GB" sz="1800" b="0" strike="noStrike" spc="-1">
                <a:solidFill>
                  <a:schemeClr val="lt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1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15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35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135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" name="Picture 1"/>
          <p:cNvPicPr/>
          <p:nvPr/>
        </p:nvPicPr>
        <p:blipFill>
          <a:blip r:embed="rId2"/>
          <a:stretch/>
        </p:blipFill>
        <p:spPr bwMode="auto">
          <a:xfrm>
            <a:off x="5638680" y="0"/>
            <a:ext cx="3809519" cy="2285640"/>
          </a:xfrm>
          <a:prstGeom prst="rect">
            <a:avLst/>
          </a:prstGeom>
          <a:ln w="0">
            <a:noFill/>
          </a:ln>
        </p:spPr>
      </p:pic>
      <p:sp>
        <p:nvSpPr>
          <p:cNvPr id="83" name="Text Box 2"/>
          <p:cNvSpPr/>
          <p:nvPr/>
        </p:nvSpPr>
        <p:spPr bwMode="auto">
          <a:xfrm>
            <a:off x="990720" y="2438280"/>
            <a:ext cx="7924320" cy="167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  <a:defRPr/>
            </a:pPr>
            <a:br>
              <a:rPr sz="3200"/>
            </a:br>
            <a:r>
              <a:rPr lang="ru-RU" sz="3200" b="1" strike="noStrike" spc="-1">
                <a:solidFill>
                  <a:srgbClr val="002060"/>
                </a:solidFill>
                <a:latin typeface="Arial"/>
                <a:ea typeface="Microsoft YaHei"/>
              </a:rPr>
              <a:t>ПСИХОЛОГИЧЕСКИЕ ОСОБЕННОСТИ ОБУЧАЮЩИХСЯ С ИНТЕЛЛЕКТУАЛЬНЫМИ НАРУШЕНИЯМИ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 Box 3"/>
          <p:cNvSpPr/>
          <p:nvPr/>
        </p:nvSpPr>
        <p:spPr bwMode="auto">
          <a:xfrm>
            <a:off x="3124080" y="5334120"/>
            <a:ext cx="579096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0" anchor="t">
            <a:noAutofit/>
          </a:bodyPr>
          <a:lstStyle/>
          <a:p>
            <a:pPr marL="27000" algn="r">
              <a:lnSpc>
                <a:spcPct val="80000"/>
              </a:lnSpc>
              <a:spcBef>
                <a:spcPts val="612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1900" b="0" strike="noStrike" spc="-1">
                <a:solidFill>
                  <a:srgbClr val="3B1D15"/>
                </a:solidFill>
                <a:latin typeface="Corbel"/>
                <a:ea typeface="Microsoft YaHei"/>
              </a:rPr>
              <a:t>Педагог-психолог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pPr marL="27000" algn="r">
              <a:lnSpc>
                <a:spcPct val="80000"/>
              </a:lnSpc>
              <a:spcBef>
                <a:spcPts val="612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1900" b="0" strike="noStrike" spc="-1">
                <a:solidFill>
                  <a:srgbClr val="3B1D15"/>
                </a:solidFill>
                <a:latin typeface="Corbel"/>
                <a:ea typeface="Microsoft YaHei"/>
              </a:rPr>
              <a:t>ГБОУ «Курганская школа № 8»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pPr marL="27000" algn="r">
              <a:lnSpc>
                <a:spcPct val="80000"/>
              </a:lnSpc>
              <a:spcBef>
                <a:spcPts val="612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1900" b="0" strike="noStrike" spc="-1">
                <a:solidFill>
                  <a:srgbClr val="3B1D15"/>
                </a:solidFill>
                <a:latin typeface="Corbel"/>
                <a:ea typeface="Microsoft YaHei"/>
              </a:rPr>
              <a:t>С.В.Алимпьева 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Picture 4"/>
          <p:cNvPicPr/>
          <p:nvPr/>
        </p:nvPicPr>
        <p:blipFill>
          <a:blip r:embed="rId3"/>
          <a:stretch/>
        </p:blipFill>
        <p:spPr bwMode="auto">
          <a:xfrm>
            <a:off x="0" y="4648320"/>
            <a:ext cx="2568240" cy="1990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:w="http://schemas.openxmlformats.org/wordprocessingml/2006/main" xmlns:m="http://schemas.openxmlformats.org/officeDocument/2006/math" xmlns="">
      <p:transition spd="med" advClick="1">
        <p:wedg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" name="Text Box 1"/>
          <p:cNvSpPr/>
          <p:nvPr/>
        </p:nvSpPr>
        <p:spPr bwMode="auto">
          <a:xfrm>
            <a:off x="1143000" y="2743200"/>
            <a:ext cx="78037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3900" b="0" strike="noStrike" spc="-1">
                <a:solidFill>
                  <a:srgbClr val="572314"/>
                </a:solidFill>
                <a:latin typeface="Arial"/>
                <a:ea typeface="Microsoft YaHei"/>
              </a:rPr>
              <a:t>Своевременная педагогическая коррекция с учетом специфических особенностей каждого ребенка с УО «запускает» компенсаторные процессы, обеспечивающие реализацию их потенциальных возможностей.</a:t>
            </a:r>
            <a:endParaRPr lang="ru-RU" sz="3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 Box 2"/>
          <p:cNvSpPr/>
          <p:nvPr/>
        </p:nvSpPr>
        <p:spPr bwMode="auto">
          <a:xfrm>
            <a:off x="5241960" y="5791320"/>
            <a:ext cx="3676320" cy="68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365040" indent="-282600">
              <a:lnSpc>
                <a:spcPct val="100000"/>
              </a:lnSpc>
              <a:spcBef>
                <a:spcPts val="612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Л.С. Выготский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3" name="Picture 1" descr="C:\Documents and Settings\Admin\Рабочий стол\семинар\Screenshot_20230328_203645_com.android.gallery3d.jpg"/>
          <p:cNvPicPr/>
          <p:nvPr/>
        </p:nvPicPr>
        <p:blipFill>
          <a:blip r:embed="rId2"/>
          <a:srcRect b="2411"/>
          <a:stretch/>
        </p:blipFill>
        <p:spPr bwMode="auto">
          <a:xfrm>
            <a:off x="291960" y="285840"/>
            <a:ext cx="4636800" cy="628632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2" descr="C:\Documents and Settings\Admin\Рабочий стол\семинар\Screenshot_20230328_203652_com.android.gallery3d.jpg"/>
          <p:cNvPicPr/>
          <p:nvPr/>
        </p:nvPicPr>
        <p:blipFill>
          <a:blip r:embed="rId3"/>
          <a:stretch/>
        </p:blipFill>
        <p:spPr bwMode="auto">
          <a:xfrm>
            <a:off x="4778280" y="714240"/>
            <a:ext cx="4436640" cy="614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5" name="Picture 2" descr="C:\Documents and Settings\Admin\Рабочий стол\семинар\Screenshot_20230328_203713_com.android.gallery3d.jpg"/>
          <p:cNvPicPr/>
          <p:nvPr/>
        </p:nvPicPr>
        <p:blipFill>
          <a:blip r:embed="rId2"/>
          <a:stretch/>
        </p:blipFill>
        <p:spPr bwMode="auto">
          <a:xfrm>
            <a:off x="428760" y="357120"/>
            <a:ext cx="4571640" cy="640512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3" descr="C:\Documents and Settings\Admin\Рабочий стол\семинар\Screenshot_20230328_203720_com.android.gallery3d.jpg"/>
          <p:cNvPicPr/>
          <p:nvPr/>
        </p:nvPicPr>
        <p:blipFill>
          <a:blip r:embed="rId3"/>
          <a:srcRect b="9724"/>
          <a:stretch/>
        </p:blipFill>
        <p:spPr bwMode="auto">
          <a:xfrm>
            <a:off x="4714920" y="357120"/>
            <a:ext cx="4358880" cy="5582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" name="Text Box 1"/>
          <p:cNvSpPr/>
          <p:nvPr/>
        </p:nvSpPr>
        <p:spPr bwMode="auto">
          <a:xfrm>
            <a:off x="1219320" y="2666880"/>
            <a:ext cx="79243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3900" b="0" strike="noStrike" spc="-1">
                <a:solidFill>
                  <a:srgbClr val="572314"/>
                </a:solidFill>
                <a:latin typeface="Arial"/>
                <a:ea typeface="Microsoft YaHei"/>
              </a:rPr>
              <a:t>Таким образом,</a:t>
            </a:r>
            <a:br>
              <a:rPr sz="3900"/>
            </a:br>
            <a:r>
              <a:rPr lang="ru-RU" sz="3900" b="0" strike="noStrike" spc="-1">
                <a:solidFill>
                  <a:srgbClr val="572314"/>
                </a:solidFill>
                <a:latin typeface="Arial"/>
                <a:ea typeface="Microsoft YaHei"/>
              </a:rPr>
              <a:t>учитывая психологические особенности детей с УО, выбирая формы и методы работы с учетом зоны их ближайшего развития, </a:t>
            </a:r>
            <a:br>
              <a:rPr sz="3900"/>
            </a:br>
            <a:r>
              <a:rPr lang="ru-RU" sz="3900" b="0" strike="noStrike" spc="-1">
                <a:solidFill>
                  <a:srgbClr val="572314"/>
                </a:solidFill>
                <a:latin typeface="Arial"/>
                <a:ea typeface="Microsoft YaHei"/>
              </a:rPr>
              <a:t>можно добиться значительных успехов в их обучении.</a:t>
            </a:r>
            <a:endParaRPr lang="ru-RU" sz="3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" name="Text Box 1"/>
          <p:cNvSpPr/>
          <p:nvPr/>
        </p:nvSpPr>
        <p:spPr bwMode="auto">
          <a:xfrm>
            <a:off x="1586914" y="2544113"/>
            <a:ext cx="6386765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4300" b="0" strike="noStrike" spc="-1">
                <a:solidFill>
                  <a:srgbClr val="572314"/>
                </a:solidFill>
                <a:latin typeface="Arial"/>
                <a:ea typeface="Microsoft YaHei"/>
              </a:rPr>
              <a:t>Спасибо за внимание!</a:t>
            </a:r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" name="Text Box 1"/>
          <p:cNvSpPr/>
          <p:nvPr/>
        </p:nvSpPr>
        <p:spPr bwMode="auto">
          <a:xfrm>
            <a:off x="635902" y="2057400"/>
            <a:ext cx="8311177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3900" b="0" strike="noStrike" spc="-1">
                <a:solidFill>
                  <a:srgbClr val="572314"/>
                </a:solidFill>
                <a:latin typeface="Corbel"/>
                <a:ea typeface="Microsoft YaHei"/>
              </a:rPr>
              <a:t>Если вы будите судить рыбу по ее способности лазать по деревьям, она всю жизнь проживет с верой в свою глупость</a:t>
            </a:r>
            <a:endParaRPr lang="ru-RU" sz="3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Rectangle 2"/>
          <p:cNvSpPr/>
          <p:nvPr/>
        </p:nvSpPr>
        <p:spPr bwMode="auto">
          <a:xfrm>
            <a:off x="155520" y="-144360"/>
            <a:ext cx="1825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  <a:defRPr/>
            </a:pPr>
            <a:endParaRPr lang="en-GB" sz="1400" b="0" strike="noStrike" spc="-1">
              <a:solidFill>
                <a:schemeClr val="lt1"/>
              </a:solidFill>
              <a:latin typeface="Arial"/>
              <a:ea typeface="Microsoft YaHei"/>
            </a:endParaRPr>
          </a:p>
        </p:txBody>
      </p:sp>
      <p:sp>
        <p:nvSpPr>
          <p:cNvPr id="88" name="Rectangle 3"/>
          <p:cNvSpPr/>
          <p:nvPr/>
        </p:nvSpPr>
        <p:spPr bwMode="auto">
          <a:xfrm>
            <a:off x="4900320" y="4724280"/>
            <a:ext cx="33433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2800" b="0" strike="noStrike" spc="-1">
                <a:solidFill>
                  <a:srgbClr val="3B1D15"/>
                </a:solidFill>
                <a:latin typeface="Arial"/>
                <a:ea typeface="Microsoft YaHei"/>
              </a:rPr>
              <a:t>Альберт Эйнштейн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 dir="r"/>
      </p:transition>
    </mc:Choice>
    <mc:Fallback xmlns:w="http://schemas.openxmlformats.org/wordprocessingml/2006/main" xmlns:m="http://schemas.openxmlformats.org/officeDocument/2006/math" xmlns="">
      <p:transition spd="med" advClick="1">
        <p:pull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Text Box 1"/>
          <p:cNvSpPr/>
          <p:nvPr/>
        </p:nvSpPr>
        <p:spPr bwMode="auto">
          <a:xfrm>
            <a:off x="1320307" y="164187"/>
            <a:ext cx="749916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4300" b="0" strike="noStrike" spc="-1">
                <a:solidFill>
                  <a:srgbClr val="572314"/>
                </a:solidFill>
                <a:latin typeface="Arial"/>
                <a:ea typeface="Microsoft YaHei"/>
              </a:rPr>
              <a:t>Умственная отсталость -</a:t>
            </a:r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 Box 2"/>
          <p:cNvSpPr/>
          <p:nvPr/>
        </p:nvSpPr>
        <p:spPr bwMode="auto">
          <a:xfrm>
            <a:off x="380159" y="1306827"/>
            <a:ext cx="8553960" cy="480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365040" indent="-647640">
              <a:lnSpc>
                <a:spcPct val="100000"/>
              </a:lnSpc>
              <a:spcBef>
                <a:spcPts val="612"/>
              </a:spcBef>
              <a:spcAft>
                <a:spcPts val="14"/>
              </a:spcAft>
              <a:buClr>
                <a:srgbClr val="3891A7"/>
              </a:buClr>
              <a:buSzPct val="80000"/>
              <a:buFont typeface="Wingdings 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strike="noStrike" spc="-1">
                <a:solidFill>
                  <a:srgbClr val="000000"/>
                </a:solidFill>
                <a:latin typeface="Arial"/>
                <a:ea typeface="Microsoft YaHei"/>
              </a:rPr>
              <a:t>Клинический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  <a:ea typeface="Microsoft YaHei"/>
              </a:rPr>
              <a:t>критерий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наличие органического поражения головного мозга</a:t>
            </a:r>
            <a:endParaRPr lang="ru-RU" sz="3200" b="0" strike="noStrike" spc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365040" indent="-647639">
              <a:lnSpc>
                <a:spcPct val="100000"/>
              </a:lnSpc>
              <a:spcBef>
                <a:spcPts val="611"/>
              </a:spcBef>
              <a:spcAft>
                <a:spcPts val="13"/>
              </a:spcAft>
              <a:buClr>
                <a:srgbClr val="3891A7"/>
              </a:buClr>
              <a:buSzPct val="80000"/>
              <a:buFont typeface="Wingdings 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endParaRPr lang="ru-RU" sz="3200" b="0" strike="noStrike" spc="0">
              <a:solidFill>
                <a:srgbClr val="000000"/>
              </a:solidFill>
              <a:latin typeface="Arial"/>
            </a:endParaRPr>
          </a:p>
          <a:p>
            <a:pPr marL="365040" indent="-647640">
              <a:lnSpc>
                <a:spcPct val="100000"/>
              </a:lnSpc>
              <a:spcBef>
                <a:spcPts val="612"/>
              </a:spcBef>
              <a:spcAft>
                <a:spcPts val="14"/>
              </a:spcAft>
              <a:buClr>
                <a:srgbClr val="3891A7"/>
              </a:buClr>
              <a:buSzPct val="80000"/>
              <a:buFont typeface="Wingdings 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  <a:ea typeface="Microsoft YaHei"/>
              </a:rPr>
              <a:t>Психологический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  <a:ea typeface="Microsoft YaHei"/>
              </a:rPr>
              <a:t>критерий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стойкое нарушение познавательной деятельности</a:t>
            </a:r>
            <a:endParaRPr lang="ru-RU" sz="3200" b="0" strike="noStrike" spc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365040" indent="-647639">
              <a:lnSpc>
                <a:spcPct val="100000"/>
              </a:lnSpc>
              <a:spcBef>
                <a:spcPts val="611"/>
              </a:spcBef>
              <a:spcAft>
                <a:spcPts val="13"/>
              </a:spcAft>
              <a:buClr>
                <a:srgbClr val="3891A7"/>
              </a:buClr>
              <a:buSzPct val="80000"/>
              <a:buFont typeface="Wingdings 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endParaRPr lang="ru-RU" sz="3200" b="0" strike="noStrike" spc="0">
              <a:solidFill>
                <a:srgbClr val="000000"/>
              </a:solidFill>
              <a:latin typeface="Arial"/>
            </a:endParaRPr>
          </a:p>
          <a:p>
            <a:pPr marL="365040" indent="-647640">
              <a:lnSpc>
                <a:spcPct val="100000"/>
              </a:lnSpc>
              <a:spcBef>
                <a:spcPts val="612"/>
              </a:spcBef>
              <a:spcAft>
                <a:spcPts val="14"/>
              </a:spcAft>
              <a:buClr>
                <a:srgbClr val="3891A7"/>
              </a:buClr>
              <a:buSzPct val="80000"/>
              <a:buFont typeface="Wingdings 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  <a:ea typeface="Microsoft YaHei"/>
              </a:rPr>
              <a:t>Педагогический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  <a:ea typeface="Microsoft YaHei"/>
              </a:rPr>
              <a:t>критерий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низкая обучаемость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 dir="r"/>
      </p:transition>
    </mc:Choice>
    <mc:Fallback xmlns:w="http://schemas.openxmlformats.org/wordprocessingml/2006/main" xmlns:m="http://schemas.openxmlformats.org/officeDocument/2006/math" xmlns="">
      <p:transition spd="med" advClick="1">
        <p:pull dir="r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90">
                                            <p:txEl>
                                              <p:pRg st="71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Effect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45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90">
                                            <p:txEl>
                                              <p:pRg st="145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Text Box 1"/>
          <p:cNvSpPr/>
          <p:nvPr/>
        </p:nvSpPr>
        <p:spPr bwMode="auto">
          <a:xfrm>
            <a:off x="990720" y="228600"/>
            <a:ext cx="8152920" cy="411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3900" b="0" strike="noStrike" spc="-1">
                <a:solidFill>
                  <a:srgbClr val="572314"/>
                </a:solidFill>
                <a:latin typeface="Arial"/>
                <a:ea typeface="Microsoft YaHei"/>
              </a:rPr>
              <a:t>Развитие всех психических процессов у детей с умственной отсталостью (интеллектуальными нарушениями)</a:t>
            </a:r>
            <a:br>
              <a:rPr sz="3900"/>
            </a:br>
            <a:r>
              <a:rPr lang="ru-RU" sz="3900" b="0" strike="noStrike" spc="-1">
                <a:solidFill>
                  <a:srgbClr val="572314"/>
                </a:solidFill>
                <a:latin typeface="Arial"/>
                <a:ea typeface="Microsoft YaHei"/>
              </a:rPr>
              <a:t>                            отличается</a:t>
            </a:r>
            <a:br>
              <a:rPr sz="3900"/>
            </a:br>
            <a:r>
              <a:rPr lang="ru-RU" sz="3900" b="0" strike="noStrike" spc="-1">
                <a:solidFill>
                  <a:srgbClr val="572314"/>
                </a:solidFill>
                <a:latin typeface="Arial"/>
                <a:ea typeface="Microsoft YaHei"/>
              </a:rPr>
              <a:t>                            качественным</a:t>
            </a:r>
            <a:br>
              <a:rPr sz="3900"/>
            </a:br>
            <a:r>
              <a:rPr lang="ru-RU" sz="3900" b="0" strike="noStrike" spc="-1">
                <a:solidFill>
                  <a:srgbClr val="572314"/>
                </a:solidFill>
                <a:latin typeface="Arial"/>
                <a:ea typeface="Microsoft YaHei"/>
              </a:rPr>
              <a:t>                            своеобразием:</a:t>
            </a:r>
            <a:endParaRPr lang="ru-RU" sz="3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2"/>
          <a:stretch/>
        </p:blipFill>
        <p:spPr bwMode="auto">
          <a:xfrm>
            <a:off x="622800" y="2654280"/>
            <a:ext cx="3703320" cy="388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Text Box 1"/>
          <p:cNvSpPr/>
          <p:nvPr/>
        </p:nvSpPr>
        <p:spPr bwMode="auto">
          <a:xfrm>
            <a:off x="993960" y="86400"/>
            <a:ext cx="7579080" cy="85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3200" b="1" strike="noStrike" spc="-1">
                <a:solidFill>
                  <a:srgbClr val="922223"/>
                </a:solidFill>
                <a:latin typeface="Arial"/>
                <a:ea typeface="Microsoft YaHei"/>
              </a:rPr>
              <a:t>ОЩУЩЕНИЕ и ВОСПРИЯТИЕ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4" name="Таблица 93"/>
          <p:cNvGraphicFramePr>
            <a:graphicFrameLocks/>
          </p:cNvGraphicFramePr>
          <p:nvPr/>
        </p:nvGraphicFramePr>
        <p:xfrm>
          <a:off x="318240" y="943560"/>
          <a:ext cx="8550720" cy="5666400"/>
        </p:xfrm>
        <a:graphic>
          <a:graphicData uri="http://schemas.openxmlformats.org/drawingml/2006/table">
            <a:tbl>
              <a:tblPr/>
              <a:tblGrid>
                <a:gridCol w="30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Нарушение обобщенности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Не умеют выделять главное, существенное в объекте, установить причинно-следственные связи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Замедленный темп восприятия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Требу</a:t>
                      </a: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ют</a:t>
                      </a: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 значительно больше времени, чтобы воспринять предлагаемый им материал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Узость объема восприятия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Выхватывают отдельные части в обозреваемом объекте, не видят и не слышат важный для общего понимания материал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Малая дифференцированность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И</a:t>
                      </a: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спытывают затруднения при дифференцировании цвета (особенно оттенков), величины, формы объекта. Не различают выражения лиц людей, изображенных на картинке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Пассивность восприятия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Не обнаруживает стремления рассмотреть объект во всех деталях, разобраться во всех его свойствах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Text Box 1"/>
          <p:cNvSpPr/>
          <p:nvPr/>
        </p:nvSpPr>
        <p:spPr bwMode="auto">
          <a:xfrm>
            <a:off x="2079000" y="274680"/>
            <a:ext cx="5038920" cy="7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3200" b="1" strike="noStrike" spc="-1">
                <a:solidFill>
                  <a:srgbClr val="922223"/>
                </a:solidFill>
                <a:latin typeface="Arial"/>
                <a:ea typeface="Microsoft YaHei"/>
              </a:rPr>
              <a:t>ВНИМАНИЕ и ПАМЯТЬ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6" name="Таблица 95"/>
          <p:cNvGraphicFramePr>
            <a:graphicFrameLocks/>
          </p:cNvGraphicFramePr>
          <p:nvPr/>
        </p:nvGraphicFramePr>
        <p:xfrm>
          <a:off x="415439" y="1102320"/>
          <a:ext cx="8515439" cy="5216400"/>
        </p:xfrm>
        <a:graphic>
          <a:graphicData uri="http://schemas.openxmlformats.org/drawingml/2006/table">
            <a:tbl>
              <a:tblPr/>
              <a:tblGrid>
                <a:gridCol w="2423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Запоминание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Недостаточная полнота и точность, замедленность.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Запоминают внешние, иногда случайные признаки.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Сохранение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Неосмысленность и непрочность.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Трудность запоминания текстовой информации.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Запоминание понятного материала, близкого к их жизни, быту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Воспроизведение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Низкий объем, искажение материала, привнесения.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Неумение пользоваться изученным материалом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" name="Text Box 1"/>
          <p:cNvSpPr/>
          <p:nvPr/>
        </p:nvSpPr>
        <p:spPr bwMode="auto">
          <a:xfrm>
            <a:off x="2903400" y="239400"/>
            <a:ext cx="3336840" cy="63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3200" b="1" strike="noStrike" spc="-1">
                <a:solidFill>
                  <a:srgbClr val="922223"/>
                </a:solidFill>
                <a:latin typeface="Arial"/>
                <a:ea typeface="Microsoft YaHei"/>
              </a:rPr>
              <a:t>МЫШЛЕНИЕ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8" name="Таблица 97"/>
          <p:cNvGraphicFramePr>
            <a:graphicFrameLocks/>
          </p:cNvGraphicFramePr>
          <p:nvPr/>
        </p:nvGraphicFramePr>
        <p:xfrm>
          <a:off x="353520" y="873000"/>
          <a:ext cx="8542079" cy="5570280"/>
        </p:xfrm>
        <a:graphic>
          <a:graphicData uri="http://schemas.openxmlformats.org/drawingml/2006/table">
            <a:tbl>
              <a:tblPr/>
              <a:tblGrid>
                <a:gridCol w="195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2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Анализ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Отличается бедностью, непоследовательностью: глядя на объект, называет далеко не все его составляющие, пропускает ряд важных свойств, выделяет только заметные части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Синтез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Не уме</a:t>
                      </a: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ют</a:t>
                      </a: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 выделять главного в предметах, явлениях затрудняются их сравнивать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4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Сравнение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Требует сопоставления однотипных частей или свойств предметов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4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Непоследовательность мышления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Разбросанность и непоследовательность мыслей, нарушается логика суждений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2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Слабость регулирующей роли мышления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Не обдумывают своих действий, не предвидят результата, начинают выполнять работу, не дослушав инструкцию до конца, не поняв цели задания, без внутреннего плана действий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Некритичность мышления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Неумение сопоставить свои мысли действия с требованиями объективной реальности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5B9BD5"/>
                      </a:solidFill>
                    </a:lnL>
                    <a:lnR w="12240" algn="ctr">
                      <a:solidFill>
                        <a:srgbClr val="5B9BD5"/>
                      </a:solidFill>
                    </a:lnR>
                    <a:lnT w="12240" algn="ctr">
                      <a:solidFill>
                        <a:srgbClr val="5B9BD5"/>
                      </a:solidFill>
                    </a:lnT>
                    <a:lnB w="12240" algn="ctr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" name="Text Box 1"/>
          <p:cNvSpPr/>
          <p:nvPr/>
        </p:nvSpPr>
        <p:spPr bwMode="auto">
          <a:xfrm>
            <a:off x="2530440" y="274680"/>
            <a:ext cx="4083120" cy="71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3200" b="1" strike="noStrike" spc="-1">
                <a:solidFill>
                  <a:srgbClr val="922223"/>
                </a:solidFill>
                <a:latin typeface="Arial"/>
                <a:ea typeface="Microsoft YaHei"/>
              </a:rPr>
              <a:t>РЕЧЬ и ОБЩЕНИЕ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 Box 2"/>
          <p:cNvSpPr/>
          <p:nvPr/>
        </p:nvSpPr>
        <p:spPr bwMode="auto">
          <a:xfrm>
            <a:off x="618263" y="1165697"/>
            <a:ext cx="8184444" cy="480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indent="360044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Arial"/>
                <a:ea typeface="Arial"/>
                <a:cs typeface="Arial"/>
              </a:rPr>
              <a:t>Задержка активной речи самого ребенка</a:t>
            </a:r>
            <a:endParaRPr lang="ru-RU" sz="1800">
              <a:latin typeface="Arial"/>
              <a:ea typeface="Arial"/>
              <a:cs typeface="Arial"/>
            </a:endParaRPr>
          </a:p>
          <a:p>
            <a:pPr indent="360044" algn="just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Arial"/>
              <a:ea typeface="Arial"/>
              <a:cs typeface="Arial"/>
            </a:endParaRPr>
          </a:p>
          <a:p>
            <a:pPr indent="360044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Arial"/>
                <a:ea typeface="Arial"/>
                <a:cs typeface="Arial"/>
              </a:rPr>
              <a:t>поздне</a:t>
            </a:r>
            <a:r>
              <a:rPr lang="ru-RU" sz="1800">
                <a:latin typeface="Arial"/>
                <a:ea typeface="Arial"/>
                <a:cs typeface="Arial"/>
              </a:rPr>
              <a:t>е</a:t>
            </a:r>
            <a:r>
              <a:rPr sz="1800">
                <a:latin typeface="Arial"/>
                <a:ea typeface="Arial"/>
                <a:cs typeface="Arial"/>
              </a:rPr>
              <a:t> (чем в норме) понимании обращенной к нему речи окружающих</a:t>
            </a:r>
          </a:p>
          <a:p>
            <a:pPr indent="360044" algn="just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Arial"/>
              <a:ea typeface="Arial"/>
              <a:cs typeface="Arial"/>
            </a:endParaRPr>
          </a:p>
          <a:p>
            <a:pPr indent="360044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Arial"/>
                <a:ea typeface="Arial"/>
                <a:cs typeface="Arial"/>
              </a:rPr>
              <a:t>медленно развивается словарь</a:t>
            </a:r>
            <a:endParaRPr lang="ru-RU" sz="1800">
              <a:latin typeface="Arial"/>
              <a:ea typeface="Arial"/>
              <a:cs typeface="Arial"/>
            </a:endParaRPr>
          </a:p>
          <a:p>
            <a:pPr indent="360044" algn="just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Arial"/>
              <a:ea typeface="Arial"/>
              <a:cs typeface="Arial"/>
            </a:endParaRPr>
          </a:p>
          <a:p>
            <a:pPr indent="360044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Arial"/>
                <a:ea typeface="Arial"/>
                <a:cs typeface="Arial"/>
              </a:rPr>
              <a:t>ограниченный словарный запас</a:t>
            </a:r>
          </a:p>
          <a:p>
            <a:pPr indent="360044" algn="just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Arial"/>
              <a:ea typeface="Arial"/>
              <a:cs typeface="Arial"/>
            </a:endParaRPr>
          </a:p>
          <a:p>
            <a:pPr indent="360044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Arial"/>
                <a:ea typeface="Arial"/>
                <a:cs typeface="Arial"/>
              </a:rPr>
              <a:t>пассивность в общении</a:t>
            </a:r>
          </a:p>
          <a:p>
            <a:pPr indent="360044" algn="just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Arial"/>
              <a:ea typeface="Arial"/>
              <a:cs typeface="Arial"/>
            </a:endParaRPr>
          </a:p>
          <a:p>
            <a:pPr indent="360044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Arial"/>
                <a:ea typeface="Arial"/>
                <a:cs typeface="Arial"/>
              </a:rPr>
              <a:t>отве</a:t>
            </a:r>
            <a:r>
              <a:rPr lang="ru-RU" sz="1800">
                <a:latin typeface="Arial"/>
                <a:ea typeface="Arial"/>
                <a:cs typeface="Arial"/>
              </a:rPr>
              <a:t>ты</a:t>
            </a:r>
            <a:r>
              <a:rPr sz="1800">
                <a:latin typeface="Arial"/>
                <a:ea typeface="Arial"/>
                <a:cs typeface="Arial"/>
              </a:rPr>
              <a:t> кратк</a:t>
            </a:r>
            <a:r>
              <a:rPr lang="ru-RU" sz="1800">
                <a:latin typeface="Arial"/>
                <a:ea typeface="Arial"/>
                <a:cs typeface="Arial"/>
              </a:rPr>
              <a:t>ие</a:t>
            </a:r>
            <a:r>
              <a:rPr sz="1800">
                <a:latin typeface="Arial"/>
                <a:ea typeface="Arial"/>
                <a:cs typeface="Arial"/>
              </a:rPr>
              <a:t> и односложн</a:t>
            </a:r>
            <a:r>
              <a:rPr lang="ru-RU" sz="1800">
                <a:latin typeface="Arial"/>
                <a:ea typeface="Arial"/>
                <a:cs typeface="Arial"/>
              </a:rPr>
              <a:t>ые</a:t>
            </a:r>
            <a:r>
              <a:rPr sz="1800">
                <a:latin typeface="Arial"/>
                <a:ea typeface="Arial"/>
                <a:cs typeface="Arial"/>
              </a:rPr>
              <a:t>, часто замен</a:t>
            </a:r>
            <a:r>
              <a:rPr lang="ru-RU" sz="1800">
                <a:latin typeface="Arial"/>
                <a:ea typeface="Arial"/>
                <a:cs typeface="Arial"/>
              </a:rPr>
              <a:t>а слов</a:t>
            </a:r>
            <a:r>
              <a:rPr sz="1800">
                <a:latin typeface="Arial"/>
                <a:ea typeface="Arial"/>
                <a:cs typeface="Arial"/>
              </a:rPr>
              <a:t> кивком головы или другим выразительным движением</a:t>
            </a:r>
          </a:p>
          <a:p>
            <a:pPr marL="365040" indent="-282600">
              <a:lnSpc>
                <a:spcPct val="100000"/>
              </a:lnSpc>
              <a:spcBef>
                <a:spcPts val="611"/>
              </a:spcBef>
              <a:spcAft>
                <a:spcPts val="13"/>
              </a:spcAft>
              <a:tabLst>
                <a:tab pos="0" algn="l"/>
              </a:tabLst>
              <a:defRPr/>
            </a:pPr>
            <a:endParaRPr sz="1800">
              <a:latin typeface="Arial"/>
              <a:ea typeface="Arial"/>
              <a:cs typeface="Arial"/>
            </a:endParaRPr>
          </a:p>
          <a:p>
            <a:pPr marL="365040" indent="-282600">
              <a:lnSpc>
                <a:spcPct val="100000"/>
              </a:lnSpc>
              <a:spcBef>
                <a:spcPts val="611"/>
              </a:spcBef>
              <a:spcAft>
                <a:spcPts val="13"/>
              </a:spcAft>
              <a:tabLst>
                <a:tab pos="0" algn="l"/>
              </a:tabLst>
              <a:defRPr/>
            </a:pPr>
            <a:r>
              <a:rPr lang="ru-RU" sz="1800" b="1">
                <a:latin typeface="Arial"/>
                <a:ea typeface="Arial"/>
                <a:cs typeface="Arial"/>
              </a:rPr>
              <a:t>О</a:t>
            </a:r>
            <a:r>
              <a:rPr sz="1800" b="1">
                <a:latin typeface="Arial"/>
                <a:ea typeface="Arial"/>
                <a:cs typeface="Arial"/>
              </a:rPr>
              <a:t>бщение со взрослыми и другими детьми протекает без активност</a:t>
            </a:r>
            <a:r>
              <a:rPr lang="ru-RU" sz="1800" b="1">
                <a:latin typeface="Arial"/>
                <a:ea typeface="Arial"/>
                <a:cs typeface="Arial"/>
              </a:rPr>
              <a:t>и</a:t>
            </a:r>
            <a:endParaRPr sz="1800" b="1">
              <a:latin typeface="Arial"/>
              <a:ea typeface="Arial"/>
              <a:cs typeface="Arial"/>
            </a:endParaRPr>
          </a:p>
          <a:p>
            <a:pPr marL="365040" indent="-282600">
              <a:lnSpc>
                <a:spcPct val="100000"/>
              </a:lnSpc>
              <a:spcBef>
                <a:spcPts val="612"/>
              </a:spcBef>
              <a:spcAft>
                <a:spcPts val="14"/>
              </a:spcAft>
              <a:tabLst>
                <a:tab pos="0" algn="l"/>
              </a:tabLst>
              <a:defRPr/>
            </a:pPr>
            <a:endParaRPr sz="1800" b="0" strike="noStrike" spc="-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65040" indent="-282600">
              <a:lnSpc>
                <a:spcPct val="100000"/>
              </a:lnSpc>
              <a:spcBef>
                <a:spcPts val="612"/>
              </a:spcBef>
              <a:spcAft>
                <a:spcPts val="14"/>
              </a:spcAft>
              <a:tabLst>
                <a:tab pos="0" algn="l"/>
              </a:tabLst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" name="Text Box 1"/>
          <p:cNvSpPr/>
          <p:nvPr/>
        </p:nvSpPr>
        <p:spPr bwMode="auto">
          <a:xfrm>
            <a:off x="1447920" y="0"/>
            <a:ext cx="749916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  <a:defRPr/>
            </a:pPr>
            <a:r>
              <a:rPr lang="ru-RU" sz="2800" b="1" i="1" strike="noStrike" spc="-1">
                <a:solidFill>
                  <a:srgbClr val="922223"/>
                </a:solidFill>
                <a:latin typeface="Arial"/>
                <a:ea typeface="Microsoft YaHei"/>
              </a:rPr>
              <a:t>Особенности развития личности и эмоционально-волевой сферы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 Box 2"/>
          <p:cNvSpPr/>
          <p:nvPr/>
        </p:nvSpPr>
        <p:spPr bwMode="auto">
          <a:xfrm>
            <a:off x="1219320" y="1295280"/>
            <a:ext cx="7499160" cy="510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365040" indent="-282600">
              <a:lnSpc>
                <a:spcPct val="100000"/>
              </a:lnSpc>
              <a:spcBef>
                <a:spcPts val="612"/>
              </a:spcBef>
              <a:spcAft>
                <a:spcPts val="14"/>
              </a:spcAft>
              <a:tabLst>
                <a:tab pos="0" algn="l"/>
              </a:tabLst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040" indent="-282600">
              <a:lnSpc>
                <a:spcPct val="100000"/>
              </a:lnSpc>
              <a:spcBef>
                <a:spcPts val="612"/>
              </a:spcBef>
              <a:spcAft>
                <a:spcPts val="14"/>
              </a:spcAft>
              <a:tabLst>
                <a:tab pos="0" algn="l"/>
              </a:tabLst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65040" indent="-282600">
              <a:lnSpc>
                <a:spcPct val="100000"/>
              </a:lnSpc>
              <a:spcBef>
                <a:spcPts val="612"/>
              </a:spcBef>
              <a:spcAft>
                <a:spcPts val="14"/>
              </a:spcAft>
              <a:tabLst>
                <a:tab pos="0" algn="l"/>
              </a:tabLst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Picture 3"/>
          <p:cNvPicPr/>
          <p:nvPr/>
        </p:nvPicPr>
        <p:blipFill>
          <a:blip r:embed="rId2"/>
          <a:stretch/>
        </p:blipFill>
        <p:spPr bwMode="auto">
          <a:xfrm>
            <a:off x="3962519" y="2967120"/>
            <a:ext cx="2057040" cy="1999800"/>
          </a:xfrm>
          <a:prstGeom prst="rect">
            <a:avLst/>
          </a:prstGeom>
          <a:ln w="0">
            <a:noFill/>
          </a:ln>
        </p:spPr>
      </p:pic>
      <p:grpSp>
        <p:nvGrpSpPr>
          <p:cNvPr id="104" name="Group 4"/>
          <p:cNvGrpSpPr/>
          <p:nvPr/>
        </p:nvGrpSpPr>
        <p:grpSpPr bwMode="auto">
          <a:xfrm>
            <a:off x="469439" y="1143000"/>
            <a:ext cx="8443800" cy="5186160"/>
            <a:chOff x="469439" y="1143000"/>
            <a:chExt cx="8443800" cy="5186160"/>
          </a:xfrm>
        </p:grpSpPr>
        <p:grpSp>
          <p:nvGrpSpPr>
            <p:cNvPr id="105" name="Group 5"/>
            <p:cNvGrpSpPr/>
            <p:nvPr/>
          </p:nvGrpSpPr>
          <p:grpSpPr bwMode="auto">
            <a:xfrm>
              <a:off x="1109520" y="1143000"/>
              <a:ext cx="3568320" cy="1902960"/>
              <a:chOff x="1109520" y="1143000"/>
              <a:chExt cx="3568320" cy="1902960"/>
            </a:xfrm>
          </p:grpSpPr>
          <p:pic>
            <p:nvPicPr>
              <p:cNvPr id="106" name="Picture 6"/>
              <p:cNvPicPr/>
              <p:nvPr/>
            </p:nvPicPr>
            <p:blipFill>
              <a:blip r:embed="rId3"/>
              <a:stretch/>
            </p:blipFill>
            <p:spPr bwMode="auto">
              <a:xfrm>
                <a:off x="1109520" y="1143000"/>
                <a:ext cx="3568320" cy="19029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07" name="Text Box 7"/>
              <p:cNvSpPr/>
              <p:nvPr/>
            </p:nvSpPr>
            <p:spPr bwMode="auto">
              <a:xfrm>
                <a:off x="1155960" y="1430280"/>
                <a:ext cx="3474000" cy="1326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>
                <a:noAutofit/>
              </a:bodyPr>
              <a:lstStyle/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В мотивационно-потребностной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 сфере начальная стадия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 становления.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Интерес направлен на текущую 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Деятельность.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8" name="Group 8"/>
            <p:cNvGrpSpPr/>
            <p:nvPr/>
          </p:nvGrpSpPr>
          <p:grpSpPr bwMode="auto">
            <a:xfrm>
              <a:off x="5794200" y="1562040"/>
              <a:ext cx="3119040" cy="2806200"/>
              <a:chOff x="5794200" y="1562040"/>
              <a:chExt cx="3119040" cy="2806200"/>
            </a:xfrm>
          </p:grpSpPr>
          <p:pic>
            <p:nvPicPr>
              <p:cNvPr id="109" name="Picture 9"/>
              <p:cNvPicPr/>
              <p:nvPr/>
            </p:nvPicPr>
            <p:blipFill>
              <a:blip r:embed="rId4"/>
              <a:stretch/>
            </p:blipFill>
            <p:spPr bwMode="auto">
              <a:xfrm>
                <a:off x="5794200" y="1562040"/>
                <a:ext cx="3119040" cy="28062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10" name="Text Box 10"/>
              <p:cNvSpPr/>
              <p:nvPr/>
            </p:nvSpPr>
            <p:spPr bwMode="auto">
              <a:xfrm>
                <a:off x="5808960" y="1892160"/>
                <a:ext cx="3086640" cy="2139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>
                <a:noAutofit/>
              </a:bodyPr>
              <a:lstStyle/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Эмоции отстают в развитии.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Нестабильность чувств 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(у детей с легкой 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степенью умственной 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Отсталости отмечается 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добродушный настрой,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 с глубокой - больше 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злостно-тоскливый).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1" name="Group 11"/>
            <p:cNvGrpSpPr/>
            <p:nvPr/>
          </p:nvGrpSpPr>
          <p:grpSpPr bwMode="auto">
            <a:xfrm>
              <a:off x="469439" y="4281480"/>
              <a:ext cx="3669480" cy="1902960"/>
              <a:chOff x="469439" y="4281480"/>
              <a:chExt cx="3669480" cy="1902960"/>
            </a:xfrm>
          </p:grpSpPr>
          <p:pic>
            <p:nvPicPr>
              <p:cNvPr id="112" name="Picture 12"/>
              <p:cNvPicPr/>
              <p:nvPr/>
            </p:nvPicPr>
            <p:blipFill>
              <a:blip r:embed="rId5"/>
              <a:stretch/>
            </p:blipFill>
            <p:spPr bwMode="auto">
              <a:xfrm>
                <a:off x="533520" y="4281480"/>
                <a:ext cx="3546000" cy="19029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13" name="Text Box 13"/>
              <p:cNvSpPr/>
              <p:nvPr/>
            </p:nvSpPr>
            <p:spPr bwMode="auto">
              <a:xfrm>
                <a:off x="469439" y="4570560"/>
                <a:ext cx="3669480" cy="1320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>
                <a:noAutofit/>
              </a:bodyPr>
              <a:lstStyle/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Самооценка подвержена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 контрастным изменениям. 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Уровень притязаний понижен.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Отсутствует 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конкурентоспособность, 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стремление к достижению успеха.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4" name="Group 14"/>
            <p:cNvGrpSpPr/>
            <p:nvPr/>
          </p:nvGrpSpPr>
          <p:grpSpPr bwMode="auto">
            <a:xfrm>
              <a:off x="4929120" y="4773600"/>
              <a:ext cx="3920760" cy="1555560"/>
              <a:chOff x="4929120" y="4773600"/>
              <a:chExt cx="3920760" cy="1555560"/>
            </a:xfrm>
          </p:grpSpPr>
          <p:pic>
            <p:nvPicPr>
              <p:cNvPr id="115" name="Picture 15"/>
              <p:cNvPicPr/>
              <p:nvPr/>
            </p:nvPicPr>
            <p:blipFill>
              <a:blip r:embed="rId6"/>
              <a:stretch/>
            </p:blipFill>
            <p:spPr bwMode="auto">
              <a:xfrm>
                <a:off x="4929120" y="4773600"/>
                <a:ext cx="3920760" cy="15555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16" name="Text Box 16"/>
              <p:cNvSpPr/>
              <p:nvPr/>
            </p:nvSpPr>
            <p:spPr bwMode="auto">
              <a:xfrm>
                <a:off x="5301360" y="5041800"/>
                <a:ext cx="3173760" cy="1010879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>
                <a:noAutofit/>
              </a:bodyPr>
              <a:lstStyle/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Нарушена целенаправленная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 деятельность. 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93000"/>
                  </a:lnSpc>
                  <a:spcBef>
                    <a:spcPts val="14"/>
                  </a:spcBef>
                  <a:spcAft>
                    <a:spcPts val="14"/>
                  </a:spcAft>
                  <a:tabLst>
                    <a:tab pos="0" algn="l"/>
                  </a:tabLst>
                  <a:defRPr/>
                </a:pPr>
                <a:r>
                  <a:rPr lang="ru-RU" sz="1600" b="1" strike="noStrike" spc="-1">
                    <a:solidFill>
                      <a:srgbClr val="000000"/>
                    </a:solidFill>
                    <a:latin typeface="Arial"/>
                    <a:ea typeface="Microsoft YaHei"/>
                  </a:rPr>
                  <a:t>Низкая работоспособность.</a:t>
                </a:r>
                <a:endParaRPr lang="ru-RU" sz="16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17" name="AutoShape 17"/>
            <p:cNvSpPr/>
            <p:nvPr/>
          </p:nvSpPr>
          <p:spPr bwMode="auto">
            <a:xfrm rot="1680000">
              <a:off x="5198039" y="1444680"/>
              <a:ext cx="346320" cy="798120"/>
            </a:xfrm>
            <a:custGeom>
              <a:avLst/>
              <a:gdLst>
                <a:gd name="textAreaLeft" fmla="*/ 72000 w 346320"/>
                <a:gd name="textAreaRight" fmla="*/ 254880 w 346320"/>
                <a:gd name="textAreaTop" fmla="*/ 106920 h 798120"/>
                <a:gd name="textAreaBottom" fmla="*/ 691200 h 798120"/>
              </a:gdLst>
              <a:ahLst/>
              <a:cxnLst/>
              <a:rect l="textAreaLeft" t="textAreaTop" r="textAreaRight" b="textAreaBottom"/>
              <a:pathLst>
                <a:path w="21600" h="21600" extrusionOk="0">
                  <a:moveTo>
                    <a:pt x="0" y="21600"/>
                  </a:moveTo>
                  <a:arcTo wR="8989" hR="21600" stAng="10800000" swAng="21600000"/>
                  <a:lnTo>
                    <a:pt x="2415" y="21600"/>
                  </a:lnTo>
                  <a:arcTo wR="8989" hR="21600" stAng="10800000" swAng="8890984"/>
                  <a:lnTo>
                    <a:pt x="21315" y="16200"/>
                  </a:lnTo>
                  <a:lnTo>
                    <a:pt x="19186" y="21600"/>
                  </a:lnTo>
                  <a:lnTo>
                    <a:pt x="16486" y="16200"/>
                  </a:lnTo>
                  <a:lnTo>
                    <a:pt x="17693" y="16200"/>
                  </a:lnTo>
                  <a:arcTo wR="8989" hR="21600" stAng="-1909016" swAng="-3297252"/>
                  <a:lnTo>
                    <a:pt x="10197" y="196"/>
                  </a:lnTo>
                  <a:arcTo wR="8989" hR="21600" stAng="16006268" swAng="-5206268"/>
                  <a:close/>
                </a:path>
                <a:path w="21600" h="21600" fill="none" extrusionOk="0">
                  <a:moveTo>
                    <a:pt x="0" y="21600"/>
                  </a:moveTo>
                  <a:arcTo wR="8989" hR="21600" stAng="10800000" swAng="5593732"/>
                </a:path>
                <a:path w="21600" h="21600" extrusionOk="0"/>
              </a:pathLst>
            </a:custGeom>
            <a:solidFill>
              <a:srgbClr val="A9D7E2"/>
            </a:solidFill>
            <a:ln w="25560">
              <a:solidFill>
                <a:srgbClr val="26697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14"/>
                </a:spcBef>
                <a:spcAft>
                  <a:spcPts val="14"/>
                </a:spcAft>
                <a:tabLst>
                  <a:tab pos="0" algn="l"/>
                </a:tabLst>
                <a:defRPr/>
              </a:pPr>
              <a:endParaRPr lang="en-GB" sz="1400" b="0" strike="noStrike" spc="-1">
                <a:solidFill>
                  <a:schemeClr val="lt1"/>
                </a:solidFill>
                <a:latin typeface="Arial"/>
                <a:ea typeface="Microsoft YaHei"/>
              </a:endParaRPr>
            </a:p>
          </p:txBody>
        </p:sp>
        <p:sp>
          <p:nvSpPr>
            <p:cNvPr id="118" name="AutoShape 18"/>
            <p:cNvSpPr/>
            <p:nvPr/>
          </p:nvSpPr>
          <p:spPr bwMode="auto">
            <a:xfrm rot="5400000">
              <a:off x="7376039" y="4243320"/>
              <a:ext cx="338400" cy="647640"/>
            </a:xfrm>
            <a:custGeom>
              <a:avLst/>
              <a:gdLst>
                <a:gd name="textAreaLeft" fmla="*/ 64080 w 338400"/>
                <a:gd name="textAreaRight" fmla="*/ 246960 w 338400"/>
                <a:gd name="textAreaTop" fmla="*/ 86760 h 647640"/>
                <a:gd name="textAreaBottom" fmla="*/ 560880 h 647640"/>
              </a:gdLst>
              <a:ahLst/>
              <a:cxnLst/>
              <a:rect l="textAreaLeft" t="textAreaTop" r="textAreaRight" b="textAreaBottom"/>
              <a:pathLst>
                <a:path w="21600" h="21600" extrusionOk="0">
                  <a:moveTo>
                    <a:pt x="0" y="21600"/>
                  </a:moveTo>
                  <a:arcTo wR="8196.5" hR="21600" stAng="10800000" swAng="21600000"/>
                  <a:lnTo>
                    <a:pt x="3471" y="21600"/>
                  </a:lnTo>
                  <a:arcTo wR="8196.5" hR="21600" stAng="10800000" swAng="8746061"/>
                  <a:lnTo>
                    <a:pt x="21340" y="16200"/>
                  </a:lnTo>
                  <a:lnTo>
                    <a:pt x="18129" y="21600"/>
                  </a:lnTo>
                  <a:lnTo>
                    <a:pt x="14397" y="16200"/>
                  </a:lnTo>
                  <a:lnTo>
                    <a:pt x="16133" y="16200"/>
                  </a:lnTo>
                  <a:arcTo wR="8196.5" hR="21600" stAng="-2053939" swAng="-3064074"/>
                  <a:lnTo>
                    <a:pt x="9932" y="490"/>
                  </a:lnTo>
                  <a:arcTo wR="8196.5" hR="21600" stAng="15918013" swAng="-5118013"/>
                  <a:close/>
                </a:path>
                <a:path w="21600" h="21600" fill="none" extrusionOk="0">
                  <a:moveTo>
                    <a:pt x="0" y="21600"/>
                  </a:moveTo>
                  <a:arcTo wR="8196.5" hR="21600" stAng="10800000" swAng="5681987"/>
                </a:path>
                <a:path w="21600" h="21600" extrusionOk="0"/>
              </a:pathLst>
            </a:custGeom>
            <a:solidFill>
              <a:srgbClr val="A9D7E2"/>
            </a:solidFill>
            <a:ln w="25560">
              <a:solidFill>
                <a:srgbClr val="26697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14"/>
                </a:spcBef>
                <a:spcAft>
                  <a:spcPts val="14"/>
                </a:spcAft>
                <a:tabLst>
                  <a:tab pos="0" algn="l"/>
                </a:tabLst>
                <a:defRPr/>
              </a:pPr>
              <a:endParaRPr lang="en-GB" sz="1400" b="0" strike="noStrike" spc="-1">
                <a:solidFill>
                  <a:schemeClr val="lt1"/>
                </a:solidFill>
                <a:latin typeface="Arial"/>
                <a:ea typeface="Microsoft YaHe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529</Words>
  <Application>Microsoft Office PowerPoint</Application>
  <DocSecurity>0</DocSecurity>
  <PresentationFormat>Экран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Microsoft YaHei</vt:lpstr>
      <vt:lpstr>Arial</vt:lpstr>
      <vt:lpstr>Corbel</vt:lpstr>
      <vt:lpstr>DejaVu Sans</vt:lpstr>
      <vt:lpstr>Symbol</vt:lpstr>
      <vt:lpstr>Times New Roman</vt:lpstr>
      <vt:lpstr>Wingdings</vt:lpstr>
      <vt:lpstr>Wingdings 2</vt:lpstr>
      <vt:lpstr>Blank</vt:lpstr>
      <vt:lpstr>Blank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Пользователь</dc:creator>
  <cp:keywords/>
  <dc:description/>
  <cp:lastModifiedBy>Светлана Архипова</cp:lastModifiedBy>
  <cp:revision>4</cp:revision>
  <dcterms:modified xsi:type="dcterms:W3CDTF">2024-03-20T11:05:07Z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14</vt:i4>
  </property>
  <property fmtid="{D5CDD505-2E9C-101B-9397-08002B2CF9AE}" pid="4" name="PresentationFormat">
    <vt:lpwstr>On-screen Show (4:3)</vt:lpwstr>
  </property>
  <property fmtid="{D5CDD505-2E9C-101B-9397-08002B2CF9AE}" pid="5" name="Slides">
    <vt:i4>14</vt:i4>
  </property>
</Properties>
</file>