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B457D-A22E-4DBE-A089-45825F981BF7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8BEB-38FF-40A5-A939-AEA970C22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F4933-410A-4EE8-B44D-23073D5FF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15DD3E-60FB-49FF-9B69-4C7C1D0DA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294C1-5EBB-469D-AE89-CD02EF8A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C50C3-8743-4420-BFE3-7789B49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C03A24-8FE2-4CE8-9EA6-2F860AE7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CC368-37B6-43CA-9F39-688B3FB9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779A73-D034-49D7-B2CC-6AB2AC5F6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56CDD-72CD-4FAA-A2F9-8A66CABD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4C6960-821D-4551-A743-7478E83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8865C-7EC5-4EBD-9F39-C98BFF8D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EA40D0-5AF8-4D1E-AD58-22DBAC2C8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994915-9337-4883-A05D-12561902D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48E07-E092-40F4-8E63-F69A8382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2C0221-277C-4BE1-980E-DE6CA2B1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91246D-7B53-4F3E-9BBA-1049B888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D2576-A69D-4E7E-8756-B570779B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99D71-83DD-42D1-AE3A-91D4F1F8D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A6EC64-EEB4-4240-A265-430DB8CC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CCA524-5955-4294-9A18-58A330B4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3F9E6-4E88-4614-845D-CD9CCFB0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5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C9494-A7F1-41EB-A54C-CCFACE86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F371B-33FA-4E6B-AC5A-70300121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C1DE7-06E3-4755-A42E-F434E6BD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493E80-57DA-44C5-92FE-CF37694F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18B36-A7A2-425B-B3F3-52BEE15C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4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54A99-DEA0-46B9-A095-947F0D93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66DFA-DB1C-4207-A7D3-4206FF5A5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6D2941-61FA-44A3-B910-0D0207392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A56C5A-CEAC-49EB-ACEB-08A0A313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8F08FB-246A-4B8B-8228-A5B1D752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CE3CBF-A9B0-49AE-9C26-D23176FB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BF2E3-224D-4096-8D53-AE2EB4A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90110-F4EA-4B41-9113-CE6A4EDE4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2A6ABC-A723-45BA-905B-85F6E30C9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F4A6D6-B5FA-4807-9834-1375023EB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60030D-A1F5-49F4-B0AA-623D0ADBC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167AA8-3AB8-49B3-B520-657D9451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CC5E59-B9AC-4C4B-BF87-C51B02BC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06E8FE-6423-4A55-AC29-09B2B406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ED98-2EF7-482F-B6C4-0FD54633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34A58C-1F0A-42A1-BA10-DF3082C4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96DD37-7212-467D-8B5C-F877F062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CF3F63-12A6-4190-89A8-538AF822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8FF1A1-54CC-4292-8602-21760AA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D0268E-6C86-487F-AAE1-9034A209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B9281C-B77E-4375-9683-094413A9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7E62-6220-4985-9D0C-8900467E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BBCBE-2EA1-4838-83DE-FE7CCA1D4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174DAB-F00A-48EC-B231-CA426EF62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96C14A-E28E-45E4-9DEC-2A0964F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755706-FF95-4724-B49C-040865E6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F53471-71CC-461A-9106-6930B013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5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EBDE5-8CE8-47A0-A263-8EEA5944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DCE60C-C6DD-4CDD-9E62-5E5FDE6D3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454295-44E8-4B85-88E0-3F8CA23D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F8E17A-83B1-4434-A222-69B92A45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AC3E1-3FF3-4446-BFD3-52DFB79A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02F5AB-AB78-4B17-B09C-99412634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4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6A8D2-8216-468B-A215-CF6BF032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463F65-9698-44E5-9CA2-25F8F6A6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7FA88-3BF1-4646-89B9-EBBACBF14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96AC5-ACB8-4C26-AFBC-3859276F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7F17A-FC6D-40EB-8CE5-255EB63C6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4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61D9D-64A8-4C23-8A92-0EDFA5A2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41" y="1547312"/>
            <a:ext cx="10884024" cy="2669581"/>
          </a:xfrm>
        </p:spPr>
        <p:txBody>
          <a:bodyPr>
            <a:normAutofit fontScale="90000"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</a:t>
            </a:r>
            <a:b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организаций дополнительного образования</a:t>
            </a:r>
            <a:b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муниципальных опорных центров</a:t>
            </a:r>
            <a:b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 за 2023 год</a:t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94ED7B-795E-42D3-AEC4-1EBD0B4C67B2}"/>
              </a:ext>
            </a:extLst>
          </p:cNvPr>
          <p:cNvSpPr txBox="1"/>
          <p:nvPr/>
        </p:nvSpPr>
        <p:spPr>
          <a:xfrm>
            <a:off x="4199137" y="6232124"/>
            <a:ext cx="368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Чумляк, 1-2 февраля 2024 года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90FCC-0A44-4396-A0A4-C8F3F0D7D1AD}"/>
              </a:ext>
            </a:extLst>
          </p:cNvPr>
          <p:cNvSpPr txBox="1"/>
          <p:nvPr/>
        </p:nvSpPr>
        <p:spPr>
          <a:xfrm>
            <a:off x="8088198" y="4216893"/>
            <a:ext cx="3395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Нестерова Елена Александровна,</a:t>
            </a:r>
          </a:p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Регионального модельного центра дополнительного образования детей в Курганской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89123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B93E7C-5219-4410-8A5B-9C7D8444C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337351"/>
            <a:ext cx="12076590" cy="542425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эффективности работы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открытость, публичность отчетности образовательной организации дополнительного образования детей;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 материально-технической базы образовательной организации за счет привлеченных средств;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 дополнительных общеобразовательных программ, разнообразие технологий и форм реализации программ;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Кадровая обеспеченность организации;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Результативность освоения обучающимися дополнительных общеобразовательных программ;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организацией воспитательной и социально-педагогической функции дополнительного образования;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Организация работы с детьми с особыми образовательными потребностями;</a:t>
            </a:r>
            <a:r>
              <a:rPr lang="ru-RU" sz="2000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с молодежью;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Инновационная и проектная деятельность организации;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образовательной организации в летний </a:t>
            </a:r>
            <a:r>
              <a:rPr lang="ru-RU" sz="2000" b="1"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Вклад </a:t>
            </a:r>
            <a:r>
              <a:rPr lang="ru-RU" sz="20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образовательной организации в достижение показателей охвата детей в возрасте от 5 до 18 лет дополнительным образованием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5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339711-E685-40E2-8311-24054E7AC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138" y="1233995"/>
            <a:ext cx="4379650" cy="550417"/>
          </a:xfrm>
        </p:spPr>
        <p:txBody>
          <a:bodyPr>
            <a:normAutofit fontScale="92500" lnSpcReduction="10000"/>
          </a:bodyPr>
          <a:lstStyle/>
          <a:p>
            <a:br>
              <a:rPr lang="ru-RU" altLang="zh-CN" b="1" dirty="0"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</a:br>
            <a:r>
              <a:rPr lang="ru-RU" altLang="zh-CN" sz="1600" b="1" dirty="0"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Городские</a:t>
            </a:r>
            <a:r>
              <a:rPr lang="ru-RU" altLang="zh-CN" sz="1600" dirty="0"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 (города Курган и Шадринск)</a:t>
            </a:r>
            <a:endParaRPr lang="ru-RU" sz="16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54B372C-B635-4E7A-9A6A-180FE0E3F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19458"/>
              </p:ext>
            </p:extLst>
          </p:nvPr>
        </p:nvGraphicFramePr>
        <p:xfrm>
          <a:off x="1151137" y="1873171"/>
          <a:ext cx="9724009" cy="312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613">
                  <a:extLst>
                    <a:ext uri="{9D8B030D-6E8A-4147-A177-3AD203B41FA5}">
                      <a16:colId xmlns:a16="http://schemas.microsoft.com/office/drawing/2014/main" val="1614573591"/>
                    </a:ext>
                  </a:extLst>
                </a:gridCol>
                <a:gridCol w="8553396">
                  <a:extLst>
                    <a:ext uri="{9D8B030D-6E8A-4147-A177-3AD203B41FA5}">
                      <a16:colId xmlns:a16="http://schemas.microsoft.com/office/drawing/2014/main" val="1440716400"/>
                    </a:ext>
                  </a:extLst>
                </a:gridCol>
              </a:tblGrid>
              <a:tr h="694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Место в рейтинге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Учреждение</a:t>
                      </a:r>
                      <a:endParaRPr lang="ru-RU" sz="12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1834600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МБОУДО «Дворец детского (юношеского) творчества» города Кургана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5941000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МБОУДО «Центр «Мостовик» города Кургана </a:t>
                      </a:r>
                      <a:endParaRPr lang="ru-RU" sz="12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4127132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МБОУДО «Дом творчества детей и молодежи «Гармония» города Кургана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8616962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4-5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МБОУДО «Дом детского творчества «Синяя птица» города Кургана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4998246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4-5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МБОУДО «Дом детства и юношества «РИТМ» город Шадринск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0791452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6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МБОУДО «Дом детского творчества «Радуга» города Кургана</a:t>
                      </a:r>
                      <a:endParaRPr lang="ru-RU" sz="12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829682"/>
                  </a:ext>
                </a:extLst>
              </a:tr>
              <a:tr h="34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7</a:t>
                      </a:r>
                      <a:endParaRPr lang="ru-RU" sz="12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МБОУДО «Станция детского и юношеского туризма и экскурсий» города Кургана</a:t>
                      </a:r>
                      <a:endParaRPr lang="ru-RU" sz="12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23073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64A8DBF-4114-4DED-9E94-5550A0F773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44154" y="208863"/>
            <a:ext cx="103636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рейтинга образовательных организаций дополнительного образования </a:t>
            </a:r>
            <a:b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в 2023 году</a:t>
            </a:r>
            <a:br>
              <a:rPr lang="ru-RU" sz="1800" dirty="0">
                <a:solidFill>
                  <a:srgbClr val="FF0000"/>
                </a:solidFill>
              </a:rPr>
            </a:br>
            <a:br>
              <a:rPr kumimoji="0" lang="ru-RU" altLang="zh-CN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</a:b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3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7F07D-8933-489F-8049-1F2B0C0F7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99CC9F-6A62-41B1-99A4-733C9AE65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775F1AB-1AAA-4D35-94BD-120E114B7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10257"/>
              </p:ext>
            </p:extLst>
          </p:nvPr>
        </p:nvGraphicFramePr>
        <p:xfrm>
          <a:off x="1628314" y="749276"/>
          <a:ext cx="8305800" cy="5997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7555">
                  <a:extLst>
                    <a:ext uri="{9D8B030D-6E8A-4147-A177-3AD203B41FA5}">
                      <a16:colId xmlns:a16="http://schemas.microsoft.com/office/drawing/2014/main" val="903274710"/>
                    </a:ext>
                  </a:extLst>
                </a:gridCol>
                <a:gridCol w="7278245">
                  <a:extLst>
                    <a:ext uri="{9D8B030D-6E8A-4147-A177-3AD203B41FA5}">
                      <a16:colId xmlns:a16="http://schemas.microsoft.com/office/drawing/2014/main" val="464144973"/>
                    </a:ext>
                  </a:extLst>
                </a:gridCol>
              </a:tblGrid>
              <a:tr h="45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Место в рейтинге</a:t>
                      </a:r>
                      <a:endParaRPr lang="ru-RU" sz="11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Учреждение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463093968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«Кетовский детско-юношеский центр»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681462095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2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«Мокроусовский дом детского творчества»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681753539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3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«Шатровский Дом детства и юношества»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883392967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4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«Детско-юношеский центр» Шадринский муниципальный округ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136972806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5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«Лебяжьевский центр дополнительно образования»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440793915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6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«Дом детства и юношества» города Катайска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372440836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7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«Варгашинский Детско – юношеский центр»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92707866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8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Куртамышского района «Дом детства и юношества»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794525392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9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«Дом детства и юношества», г. Щучье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509963224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10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«Детско-юношеский центр «Радуга» р.п. Каргаполье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839591949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11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«Половинский Дом детского творчество»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643236339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12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«Петуховский районный дом творчества»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381587852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13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«Далматовский Дом детского творчества»  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836832566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14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«Детско - юношеский центр «Импульс» Шумихинский район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555386453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15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«Целинный детско-юношеский центр»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851404898"/>
                  </a:ext>
                </a:extLst>
              </a:tr>
              <a:tr h="258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16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«Центр дополнительного образования, спортивная школа Мишкинского муниципального округа»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740833322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17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«Глядянский Дом детского творчества»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064538110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18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МБОУДО «Частоозерский Дом детства и юношества»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486895976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19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«Звериноголовский детско-юношеский центр»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547477413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20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«Альменевский Дом детства и юношества» 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103421150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21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«Белозерский детско-юношеский центр» 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4192687249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22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«Дом детства и юношества» г. Макушино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748931628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23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МБУДО «Центр дополнительного образования Юргамышского района»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135815854"/>
                  </a:ext>
                </a:extLst>
              </a:tr>
              <a:tr h="22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24</a:t>
                      </a:r>
                      <a:endParaRPr lang="ru-RU" sz="11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МБУДО «Дом детского творчества» </a:t>
                      </a:r>
                      <a:r>
                        <a:rPr lang="ru-RU" sz="1100" kern="50" dirty="0" err="1">
                          <a:effectLst/>
                        </a:rPr>
                        <a:t>Сафакулевский</a:t>
                      </a:r>
                      <a:r>
                        <a:rPr lang="ru-RU" sz="1100" kern="50" dirty="0">
                          <a:effectLst/>
                        </a:rPr>
                        <a:t> район</a:t>
                      </a:r>
                      <a:endParaRPr lang="ru-RU" sz="11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425982897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010182A-5A5E-4C94-9C23-E2EC8F084DB4}"/>
              </a:ext>
            </a:extLst>
          </p:cNvPr>
          <p:cNvSpPr/>
          <p:nvPr/>
        </p:nvSpPr>
        <p:spPr>
          <a:xfrm>
            <a:off x="3364135" y="284960"/>
            <a:ext cx="4664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Lohit Devanagari"/>
              </a:rPr>
              <a:t>Сельские</a:t>
            </a:r>
            <a:r>
              <a:rPr lang="ru-RU" kern="50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Lohit Devanagari"/>
              </a:rPr>
              <a:t> (муниципальные образования)</a:t>
            </a:r>
            <a:endParaRPr lang="ru-RU" kern="100" dirty="0">
              <a:solidFill>
                <a:srgbClr val="FF0000"/>
              </a:solidFill>
              <a:latin typeface="Liberation Serif"/>
              <a:ea typeface="WenQuanYi Micro Hei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53482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716DB-F55C-4ED6-8721-C6A7C8444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308"/>
            <a:ext cx="9144000" cy="71531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эффективности работы МОЦ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85AC4F-6BE5-4361-B298-5E4E4DD4F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717" y="1231700"/>
            <a:ext cx="11230253" cy="4494398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Нормативно-организационное обеспечение деятельности муниципальных опорных центров;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сотрудников;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подготовке муниципальных нормативно-правовых актов по внедрению социального заказа;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вовлечению детей в дополнительное образование;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вовлечению детей в дополнительное образование посредством реализации дополнительных общеобразовательных;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расширению доступности дополнительного образования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модерации дополнительных образовательных программ в АИС «Навигатор дополнительного образования детей Курганской области»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организации качественной работы членов экспертного совета;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реализации системы методического сопровождения деятельности образовательных организаций и педагогических работников муниципалитета;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организации участия муниципалитета в региональных мероприятиях, организованных Региональным модельным центром;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информационному сопровождению дополнительного образования в муниципалитете;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19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B4C10E-1D3D-4793-B59C-381A5C304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9051192-229C-43AC-887F-5619B7F9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50522"/>
              </p:ext>
            </p:extLst>
          </p:nvPr>
        </p:nvGraphicFramePr>
        <p:xfrm>
          <a:off x="2758240" y="751425"/>
          <a:ext cx="6350249" cy="5933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263">
                  <a:extLst>
                    <a:ext uri="{9D8B030D-6E8A-4147-A177-3AD203B41FA5}">
                      <a16:colId xmlns:a16="http://schemas.microsoft.com/office/drawing/2014/main" val="3558093838"/>
                    </a:ext>
                  </a:extLst>
                </a:gridCol>
                <a:gridCol w="5563986">
                  <a:extLst>
                    <a:ext uri="{9D8B030D-6E8A-4147-A177-3AD203B41FA5}">
                      <a16:colId xmlns:a16="http://schemas.microsoft.com/office/drawing/2014/main" val="262717297"/>
                    </a:ext>
                  </a:extLst>
                </a:gridCol>
              </a:tblGrid>
              <a:tr h="423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Место в рейтинге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округ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extLst>
                  <a:ext uri="{0D108BD9-81ED-4DB2-BD59-A6C34878D82A}">
                    <a16:rowId xmlns:a16="http://schemas.microsoft.com/office/drawing/2014/main" val="2183607917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города Кургана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2300287523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Шадринского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64920380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3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Лебяжьевского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409226361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4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Катайского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3758652211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5-7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Шатровского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717058157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5-7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Щучанского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2354597281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5-7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Варгашинского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478034315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8-9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Куртамышского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379495592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8-9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города Шадринска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98464744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10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Кетовского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66905123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11-15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Петуховского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270614187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11-15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Каргапольского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4052481300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11-15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Мокроусовского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66363471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11-15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Далматовского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09570559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11-15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Половинского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65005277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16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Мишкинского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750363137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17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Шумихинского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984925274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18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Частоозерского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950805568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19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Целинного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243099171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20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Притобольного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858753778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21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Альменевского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240721147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22-23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Макушинского муниципального округа 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221705523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22-23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Юргамышского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410290405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24-26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Белозерского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154202222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24-26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Муниципальный опорный центр Звериноголовского муниципального округа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3799945531"/>
                  </a:ext>
                </a:extLst>
              </a:tr>
              <a:tr h="21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</a:rPr>
                        <a:t>24-26</a:t>
                      </a:r>
                      <a:endParaRPr lang="ru-RU" sz="1000" kern="10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effectLst/>
                        </a:rPr>
                        <a:t>Сафакулевского</a:t>
                      </a:r>
                      <a:r>
                        <a:rPr lang="ru-RU" sz="1000" kern="50" dirty="0">
                          <a:effectLst/>
                        </a:rPr>
                        <a:t> муниципального округа</a:t>
                      </a:r>
                      <a:endParaRPr lang="ru-RU" sz="1000" kern="100" dirty="0">
                        <a:effectLst/>
                        <a:latin typeface="Liberation Serif"/>
                        <a:ea typeface="WenQuanYi Micro Hei"/>
                        <a:cs typeface="Lohit Devanagari"/>
                      </a:endParaRPr>
                    </a:p>
                  </a:txBody>
                  <a:tcPr marL="58277" marR="58277" marT="0" marB="0" anchor="b"/>
                </a:tc>
                <a:extLst>
                  <a:ext uri="{0D108BD9-81ED-4DB2-BD59-A6C34878D82A}">
                    <a16:rowId xmlns:a16="http://schemas.microsoft.com/office/drawing/2014/main" val="219065309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C988A03-4B0A-4850-896C-F15E5CE4A6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72357" y="373260"/>
            <a:ext cx="1078636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Результаты рейтинга муниципальных опорных центров Курганской области в 2023 году</a:t>
            </a:r>
            <a:endParaRPr kumimoji="0" lang="ru-RU" altLang="zh-CN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88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803</Words>
  <Application>Microsoft Office PowerPoint</Application>
  <PresentationFormat>Широкоэкранный</PresentationFormat>
  <Paragraphs>155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Liberation Serif</vt:lpstr>
      <vt:lpstr>Тема Office</vt:lpstr>
      <vt:lpstr>      Рейтинг  организаций дополнительного образования  и муниципальных опорных центров Курганской области  за 2023 год </vt:lpstr>
      <vt:lpstr>Презентация PowerPoint</vt:lpstr>
      <vt:lpstr>Результаты рейтинга образовательных организаций дополнительного образования  Курганской области в 2023 году  </vt:lpstr>
      <vt:lpstr>Презентация PowerPoint</vt:lpstr>
      <vt:lpstr>Критерии эффективности работы МОЦ</vt:lpstr>
      <vt:lpstr>Результаты рейтинга муниципальных опорных центров Курганской области в 2023 году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 проведения независимой оценки качества дополнительных общеразвивающих программ в соответствии с социальными сертификатами в условиях социального заказа</dc:title>
  <dc:creator>Галина Кунгурцева</dc:creator>
  <cp:lastModifiedBy>Vova</cp:lastModifiedBy>
  <cp:revision>49</cp:revision>
  <dcterms:created xsi:type="dcterms:W3CDTF">2024-01-19T06:01:12Z</dcterms:created>
  <dcterms:modified xsi:type="dcterms:W3CDTF">2024-01-31T14:38:11Z</dcterms:modified>
</cp:coreProperties>
</file>