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9" r:id="rId3"/>
    <p:sldId id="267" r:id="rId4"/>
    <p:sldId id="260" r:id="rId5"/>
    <p:sldId id="272" r:id="rId6"/>
    <p:sldId id="270" r:id="rId7"/>
    <p:sldId id="261" r:id="rId8"/>
    <p:sldId id="262" r:id="rId9"/>
    <p:sldId id="263" r:id="rId10"/>
    <p:sldId id="264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B457D-A22E-4DBE-A089-45825F981BF7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78BEB-38FF-40A5-A939-AEA970C22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49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DF4933-410A-4EE8-B44D-23073D5FFE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215DD3E-60FB-49FF-9B69-4C7C1D0DAD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A294C1-5EBB-469D-AE89-CD02EF8AD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CC50C3-8743-4420-BFE3-7789B4937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C03A24-8FE2-4CE8-9EA6-2F860AE7B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441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CC368-37B6-43CA-9F39-688B3FB93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E779A73-D034-49D7-B2CC-6AB2AC5F60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856CDD-72CD-4FAA-A2F9-8A66CABD2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04C6960-821D-4551-A743-7478E8304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88865C-7EC5-4EBD-9F39-C98BFF8D3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08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0EA40D0-5AF8-4D1E-AD58-22DBAC2C81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6994915-9337-4883-A05D-12561902D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48E07-E092-40F4-8E63-F69A8382C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2C0221-277C-4BE1-980E-DE6CA2B1C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491246D-7B53-4F3E-9BBA-1049B888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14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CD2576-A69D-4E7E-8756-B570779B4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8699D71-83DD-42D1-AE3A-91D4F1F8D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A6EC64-EEB4-4240-A265-430DB8CC7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6CCA524-5955-4294-9A18-58A330B4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53F9E6-4E88-4614-845D-CD9CCFB09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555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8C9494-A7F1-41EB-A54C-CCFACE86A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2F371B-33FA-4E6B-AC5A-703001219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7AC1DE7-06E3-4755-A42E-F434E6BDB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493E80-57DA-44C5-92FE-CF37694F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F818B36-A7A2-425B-B3F3-52BEE15CB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14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54A99-DEA0-46B9-A095-947F0D933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C66DFA-DB1C-4207-A7D3-4206FF5A55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6D2941-61FA-44A3-B910-0D0207392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A56C5A-CEAC-49EB-ACEB-08A0A3130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8F08FB-246A-4B8B-8228-A5B1D7527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3CE3CBF-A9B0-49AE-9C26-D23176FBC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69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BF2E3-224D-4096-8D53-AE2EB4A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90110-F4EA-4B41-9113-CE6A4EDE4E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2A6ABC-A723-45BA-905B-85F6E30C9F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F4A6D6-B5FA-4807-9834-1375023EB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60030D-A1F5-49F4-B0AA-623D0ADBC8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7167AA8-3AB8-49B3-B520-657D94519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4CC5E59-B9AC-4C4B-BF87-C51B02BC0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006E8FE-6423-4A55-AC29-09B2B4069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507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70ED98-2EF7-482F-B6C4-0FD54633F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134A58C-1F0A-42A1-BA10-DF3082C44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396DD37-7212-467D-8B5C-F877F0627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FCF3F63-12A6-4190-89A8-538AF8220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8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38FF1A1-54CC-4292-8602-21760AA6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D0268E-6C86-487F-AAE1-9034A2098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4B9281C-B77E-4375-9683-094413A9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041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A47E62-6220-4985-9D0C-8900467E2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FBBCBE-2EA1-4838-83DE-FE7CCA1D4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174DAB-F00A-48EC-B231-CA426EF62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96C14A-E28E-45E4-9DEC-2A0964FE3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0755706-FF95-4724-B49C-040865E60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4F53471-71CC-461A-9106-6930B013A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2253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4EBDE5-8CE8-47A0-A263-8EEA59445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DCE60C-C6DD-4CDD-9E62-5E5FDE6D3B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3454295-44E8-4B85-88E0-3F8CA23DF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3F8E17A-83B1-4434-A222-69B92A459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7AC3E1-3FF3-4446-BFD3-52DFB79A8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02F5AB-AB78-4B17-B09C-99412634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74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56A8D2-8216-468B-A215-CF6BF0320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B463F65-9698-44E5-9CA2-25F8F6A63F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C7FA88-3BF1-4646-89B9-EBBACBF141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2AEAA-1641-408C-8C5E-171A66B0AC21}" type="datetimeFigureOut">
              <a:rPr lang="ru-RU" smtClean="0"/>
              <a:t>31.01.2024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0D96AC5-ACB8-4C26-AFBC-3859276F64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B67F17A-FC6D-40EB-8CE5-255EB63C60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876E5-A4D8-476C-B658-42CDFEB400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46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61D9D-64A8-4C23-8A92-0EDFA5A2D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7573" y="1471556"/>
            <a:ext cx="9144000" cy="2387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 проведения независимой оценки качества дополнительных общеразвивающих программ в соответствии с социальными сертификатами в условиях социального заказа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94ED7B-795E-42D3-AEC4-1EBD0B4C67B2}"/>
              </a:ext>
            </a:extLst>
          </p:cNvPr>
          <p:cNvSpPr txBox="1"/>
          <p:nvPr/>
        </p:nvSpPr>
        <p:spPr>
          <a:xfrm>
            <a:off x="4199137" y="6232124"/>
            <a:ext cx="3684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Чумляк, 1-2 февраля 2024 года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090FCC-0A44-4396-A0A4-C8F3F0D7D1AD}"/>
              </a:ext>
            </a:extLst>
          </p:cNvPr>
          <p:cNvSpPr txBox="1"/>
          <p:nvPr/>
        </p:nvSpPr>
        <p:spPr>
          <a:xfrm>
            <a:off x="7883370" y="4320587"/>
            <a:ext cx="3934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Кунгурцева Галина Николаевна</a:t>
            </a:r>
          </a:p>
          <a:p>
            <a:r>
              <a:rPr lang="ru-RU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методист Регионального модельного центра дополнительного образования детей в Курганской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8912337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64EC73-851B-4690-A7DD-AA53F0B294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3682"/>
            <a:ext cx="10515600" cy="597467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КРИТЕРИИ ОЦЕНКИ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соответствия дополнительной общеразвивающей программы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Требованиям к оказанию государственной услуги в социальной сфере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 реализации дополнительных общеразвивающих программ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 Титульный лист (соответствие оформления требованиям к программам (наименование образовательной организации; дата и № протокола заседания коллегиального органа, рекомендовавшего программу к реализации; дата утверждения программы руководителем (подпись и печать организации); название программы с указанием её направленности; целевая группа программы; сроки реализации программы; ФИО, должность автора(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ов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)-составителя(ей) программы; место (населенный пункт) реализации программы);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 Пояснительная записка: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2.1. Наличие необходимых элементов: направленность программы, актуальность, адресат, режим занятий, общий объем программы, срок освоения программы, особенности организации образовательного процесса, перечень форм обучения, перечень видов занятий, перечень форм подведения итогов; логичность, последовательность изложения;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2.2. Нормативно-правовая база для проектирования актуальна на дату разработки программы;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2.3. Обоснованность цели, задач, сроков и этапов реализации, форм организации образовательного процесса, методов и технологий обучения.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2.4. Соответствие планируемых результатов (предметных, метапредметных, личностных) целям и задачам программы;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2.5. Воспитательный потенциал (цель, задачи воспитательной работы, ожидаемые результаты, формы проведения воспитательных мероприятий, методы воспитательного воздействия);</a:t>
            </a:r>
          </a:p>
        </p:txBody>
      </p:sp>
    </p:spTree>
    <p:extLst>
      <p:ext uri="{BB962C8B-B14F-4D97-AF65-F5344CB8AC3E}">
        <p14:creationId xmlns:p14="http://schemas.microsoft.com/office/powerpoint/2010/main" val="3289153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2FC421-741A-4877-BB7E-A2D501C8A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5309"/>
            <a:ext cx="10515600" cy="648957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 Учебный план: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3.1. Наличие обязательных элементов – перечень, трудоемкость, последовательность и распределение по периодам обучения учебных предметов, курсов, дисциплин (модулей), тем, практики, иных видов учебной деятельности и формы аттестации обучающихся;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3.2. Логичность, последовательность, системность разделов и тем;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 Содержание учебного плана: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4.1. Педагогическая целесообразность подбора содержания (учет возрастных особенностей, уровня обучающихся, отражение основных дидактических принципов);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4.2. Соответствие содержания учебному плану (представлено описание разделов и тем программы в соответствии с последовательностью, заданной учебным планом, включая описание теоретических и практических частей, соблюден баланс между заявленной трудоёмкостью темы и объемом представляемого содержания);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 Условия реализации программы: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5.1. Наличие календарно-тематического планирования, которое отражает содержание соответствующей дополнительной общеобразовательной общеразвивающей программы, составлено с учетом учебных часов, определенных учебным планом и содержанием программы, определяет последовательность изучения тем предполагаемой программы, количество часов на каждую из них и позволяет рассчитывать количество часов на изучение тем курса на полугодие, год; формы аттестации;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5.2. Наличие необходимых (реальных) материально-технических условий для реализации программы;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5.3. Наличие информационно-методических условий реализации программы, обеспечивающих достижение планируемых результатов (электронных образовательных ресурсов, информационных технологий, методических материалов к темам и разделам программы, учебно-методического комплекса);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5.4. Наличие оценочных материалов (пакета диагностических методик), позволяющих определить достижение учащимися планируемых результатов;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77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B93E7C-5219-4410-8A5B-9C7D8444C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330"/>
            <a:ext cx="10515600" cy="591063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6. Список литературы: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6.1. Наличие списков литературы для педагога, учащихся (родителей);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6.2. Соответствие оформления списков использованной и рекомендуемой литературы правилам составления библиографического списка (ГОСТ Р 7.0.11-2011 либо ГОСТ Р 7.0.100-2018);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7. Оформление программы: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7.1. Соответствие оформления программы общим требованиям к созданию документов (ГОСТ Р 7.0.97-2016);</a:t>
            </a:r>
          </a:p>
          <a:p>
            <a:pPr marL="0" indent="0" algn="just"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7.2. Соответствие и обоснованность используемой терминологии, отсутствие грамматических, стилистических и пунктуационных ошибок.</a:t>
            </a: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58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BA9002-5FA5-4EA5-A035-2E6B1676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550"/>
            <a:ext cx="10515600" cy="16753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 по социальному заказу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ADFABC5-7926-4DF5-AA7A-D63EA7DCD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377871"/>
            <a:ext cx="10515600" cy="565837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. Постановление Администрации «Об организации оказания муниципальных услуг в социальной сфере при формировании муниципального социального заказа на оказание муниципальных услуг в социальной сфере»;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2. Постановление Администрации «Порядок формирования муниципальных социальных заказов на оказание муниципальных услуг в социальной сфере, отнесенных к полномочиям органов местного самоуправления (наименование муниципального образования), о форме и сроках формирования отчета об их исполнении»;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3. Постановление Администрации «Порядок предоставления субсидии юридическим лицам, индивидуальным предпринимателям, физическим лицам – производителям товаров, работ, услуг на оплату соглашения в рамках социального заказа»;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4. Постановление Администрации «Порядки ведения реестров и выдачи социальных сертификатов в рамках социального заказа»;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5. Постановление Администрации «Правила заключения в электронной форме и подписания усиленной квалифицированной электронной подписью лица, имеющего право действовать от имени соответственно уполномоченного органа, исполнителя муниципальных услуг в социальной сфере, соглашений о финансовом обеспечении (возмещении) затрат, связанных с оказанием муниципальных услуг в социальной сфере в соответствии с социальным сертификатом на получение муниципальной услуги в социальной сфере»;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6. Постановление Администрации «Типовая форма соглашения «Об утверждении типовой формы соглашения, заключаемого по результатам отбора исполнителей государственных услуг в социальной сфере»;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7. Приказ Отдела образования «Порядок работы с заявлениями и иными документами при организации и проведении отбора исполнителей муниципальной услуги в социальной сфере «Реализация дополнительных общеразвивающих программ» в соответствии с социальным сертификатом»;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8. Приказ Отдела образования «Требования к условиям и порядку оказания муниципальной услуги в социальной сфере «Реализация дополнительных общеразвивающих программ» в муниципальном образовании в соответствии с социальным сертификатом».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42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EC795D-FBBB-4C19-9011-BF5E39A6FB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786" y="172039"/>
            <a:ext cx="10879318" cy="591502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Департамента образования и науки Курганской области от 25 декабря 2023 года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1312 «Об утверждении Регламента проведения независимой оценки качества дополнительных общеразвивающих программ (общественной экспертизы) на соответствие Требованиям к условиям и порядку оказания государственной услуги в социальной сфере «Реализация дополнительных общеразвивающих программ» в соответствии с социальными сертификатами»</a:t>
            </a:r>
          </a:p>
          <a:p>
            <a:pPr marL="0" indent="0" algn="just">
              <a:buNone/>
            </a:pPr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Утратил силу приказ Департамента образования и науки Курганской области от 18 марта 2020 года № 340 «Об утверждении Регламента проведения независимой оценки качества дополнительных общеразвивающих программ»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Утвержден «Регламент независимой оценки качества дополнительных общеразвивающих программ на соответствие Требованиям к условиям и порядку оказания государственной (муниципальной) услуги «реализация дополнительных общеразвивающих программ» в соответствии с социальными сертификатами»</a:t>
            </a:r>
          </a:p>
          <a:p>
            <a:pPr marL="0" indent="0" algn="just">
              <a:buNone/>
            </a:pP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НОК является оценочной процедурой, которая направлена на получение сведений о качестве реализуемых дополнительных общеразвивающих программ </a:t>
            </a:r>
          </a:p>
          <a:p>
            <a:pPr marL="0" indent="0" algn="just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• Определяет механизм проведения независимой оценки качества дополнительных общеразвивающих программ (НОК) в соответствии с требованиями законодательных актов </a:t>
            </a:r>
          </a:p>
        </p:txBody>
      </p:sp>
    </p:spTree>
    <p:extLst>
      <p:ext uri="{BB962C8B-B14F-4D97-AF65-F5344CB8AC3E}">
        <p14:creationId xmlns:p14="http://schemas.microsoft.com/office/powerpoint/2010/main" val="3408394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01137-3FD7-4D6C-B02F-A30128652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69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 НОК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3DDAB5-D8FE-488D-9278-B5D9808DF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198" y="1015923"/>
            <a:ext cx="11567604" cy="516651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1) Федеральный закон от 29 декабря 2012 года № 273-ФЗ «Об образовании в Российской Федерации»;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2) Федеральный закон от 21 июля 2014 года № 212-ФЗ «Об основах общественного контроля в Российской Федерации»;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3) Федеральный закон от 13 июля 2020 года № 189-ФЗ «О государственном (муниципальном) социальном заказе на оказание государственных (муниципальных) услуг в социальной сфере»;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4) Постановление Правительства Российской Федерации от 13 февраля 2021 года № 183 «Об утверждении Положения о структуре реестра исполнителей государственных (муниципальных) услуг в социальной сфере в соответствии с социальным сертификатом на получение государственной (муниципальной) услуги в социальной сфере и порядке формирования информации, включаемой в такой реестр, а также Правил исключения исполнителя государственных (муниципальных) услуг в социальной сфере из реестра исполнителей государственных (муниципальных) услуг в социальной сфере в соответствии с социальным сертификатом на получение государственной (муниципальной) услуги в социальной сфере»;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5) Распоряжение Правительства Российской Федерации от 31 марта 2022 года  № 678-р «Об утверждении Концепции развития дополнительного образования детей до 2030 года и плана мероприятий по ее реализации» и признании утратившим силу распоряжения Правительства Российской Федерации от 4 сентября 2014 года № 1726-р»;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6) Приказ Министерства просвещения Российской Федерации от 27 июля 2022 года № 629 «Об утверждении Порядка организации и осуществления образовательной деятельности по дополнительным общеобразовательным программам»; 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7) Письмо Министерства образования и науки Российской Федерации от 18 ноября 2015 года № 09-3242 «О направлении информации» (вместе с «Методическими рекомендациями по проектированию дополнительных общеразвивающих программ (включая разноуровневые программы)»;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8) Письмо Министерства образования и науки Российской Федерации от 28 апреля 2017 года № ВК-1232/09 «О направлении методических рекомендаций» (вместе с «Методическими рекомендациями по организации независимой оценки качества дополнительного образования детей»);</a:t>
            </a:r>
          </a:p>
          <a:p>
            <a:pPr marL="0" indent="0">
              <a:buNone/>
            </a:pP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9) Распоряжение Правительства Курганской области от 5 июля 2019 года № 265-р «Об утверждении комплекса мер (дорожной карты) и целевой модели развития региональной системы дополнительного образования детей в рамках федерального проекта «Успех каждого ребенка» национального проекта «Образование».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788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0964A29-91D0-4452-B6FB-A3124999A1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056" y="1145219"/>
            <a:ext cx="10515600" cy="42701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Механизмом НОК является общественная экспертиза, предусмотренная статьей 22 Федерального закона от 21 июля 2014 года № 212-ФЗ «Об основах общественного контроля в Российской Федерации» </a:t>
            </a: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• Экспертиза проводится в интересах участников отношений в сфере дополнительного образования детей с целью определения соответствия ДОП, сведения о которых включаются в раздел III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«Сведения о государственной (муниципальной) услуге в социальной сфере и условиях её оказания» Реестра исполнителей государственной (муниципальной) услуги «Реализация дополнительных общеразвивающих программ» в соответствии с социальным сертификатом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, Требованиям к условиям и порядку оказания государственной (муниципальной) услуги «Реализация дополнительных общеразвивающих программ» в соответствии с социальным сертификатом </a:t>
            </a:r>
          </a:p>
          <a:p>
            <a:pPr marL="0" indent="0" algn="just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• Требования к условиям и порядку в отношении муниципальной услуги «Реализация дополнительных общеразвивающих программ» в соответствии с социальным сертификатом утверждаются актом уполномоченного органа муниципального образования </a:t>
            </a:r>
          </a:p>
          <a:p>
            <a:pPr marL="0" indent="0" algn="just">
              <a:buNone/>
            </a:pPr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1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0E139EA-91B2-468F-8964-AE0205006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7566"/>
            <a:ext cx="10515600" cy="522705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Постановлении Правительства Курганской области от 20 декабря 2023 года № 389 «О некоторых мерах правового регулирования вопросов, связанных с оказанием государственной услуги «Реализация дополнительных общеразвивающих программ» в соответствии с социальными сертификатами»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«Порядок формирования реестра исполнителей государственной услуги «Реализация дополнительных общеразвивающих программ» в соответствии с социальным сертификатом»</a:t>
            </a:r>
          </a:p>
        </p:txBody>
      </p:sp>
    </p:spTree>
    <p:extLst>
      <p:ext uri="{BB962C8B-B14F-4D97-AF65-F5344CB8AC3E}">
        <p14:creationId xmlns:p14="http://schemas.microsoft.com/office/powerpoint/2010/main" val="119644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F229D1-FE3E-49A9-A924-6F8D4BE6B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06727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 действий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3A314F-CF72-47B4-AEBF-60BDB5866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2790" y="1064180"/>
            <a:ext cx="10515600" cy="455538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Включение исполнителей услуги в Реестр исполнителей услуги. Заявка направляется исполнителем услуги оператору Реестра исполнителей услуги путем заполнения экранных форм в информационной системе «Навигатор»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Реестр исполнителей услуги в целях обеспечения осуществления отбора включаются исполнители услуги, имеющие лицензию, дающую право в соответствии с законодательством Российской Федерации на осуществление образовательной деятельности по реализации дополнительных общеобразовательных программ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Уполномоченный орган в течение пяти рабочих дней с даты получения заявки рассматривает документы и посредством изменения статуса запроса в информационной системе уведомляет предоставившего заявку исполнителя услуги о принятом решении и направляет посредством информационной системы проект соглашения о финансовом обеспечении (возмещении) затрат, связанных с оказанием услуги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Оператор Реестра исполнителей услуги в день принятия уполномоченным органом решения о формировании соответствующей информации, включаемой в Реестр исполнителей услуги, включает исполнителя услуги в Реестр исполнителей услуги в информационной системе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Исполнитель услуг загружает ДОП в ИС «Навигатор». Регистрация ДОП на проведение экспертизы осуществляется автоматически в день загрузки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658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56F6F9-CC47-4B27-8848-F6DC7C4BC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3077"/>
            <a:ext cx="10515600" cy="495373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Состав группы экспертов формируется Региональным модельным центром дополнительного образования детей в Курганской области и утверждается приказом Департамента  образования и науки  Курганской области. Изменения в состав группы экспертов вносятся ежегодно (при необходимости)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 проведении экспертизы исключается конфликт интересов, за счет независимости привлекаемых экспертов, то есть отсутствие взаимозависимости между экспертом и муниципалитетом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Чтобы экспертиза программы считалась завершенной, программа должна получить не менее трех оценок от различных экспертов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Срок проведения процедуры экспертизы программы устанавливается в соответствии с ч.8 ст.22 ФЗ от 21 июля 2014 года № 212-ФЗ «Об основах общественного контроля в РФ», но не может превышать 10 рабочих дней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РМЦ формирует итоговый документ (заключение) и доводит до сведения исполнителей услуг, представивших на экспертизу материалы, информацию о результатах экспертизы в течение трех рабочих дней после утверждения результатов на заседании экспертного совета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Экспертиза программ осуществляется экспертами согласно Требованиям к условиям и порядку оказания государственной (муниципальной) услуги «Реализация дополнительных общеразвивающих программ» в соответствии с социальным сертификатом путем проверки содержания прилагаемой к заявлению программы на предмет соответствия минимальным требованиям и критериям, установленным Требованиям к условиям и порядку оказания государственной (муниципальной) услуги «Реализация дополнительных общеразвивающих программ» в соответствии с социальным сертификатом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92F86F-C9A9-44B3-93DE-DC58FC9497E9}"/>
              </a:ext>
            </a:extLst>
          </p:cNvPr>
          <p:cNvSpPr txBox="1"/>
          <p:nvPr/>
        </p:nvSpPr>
        <p:spPr>
          <a:xfrm>
            <a:off x="3357238" y="217747"/>
            <a:ext cx="5477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экспертизы</a:t>
            </a:r>
          </a:p>
        </p:txBody>
      </p:sp>
    </p:spTree>
    <p:extLst>
      <p:ext uri="{BB962C8B-B14F-4D97-AF65-F5344CB8AC3E}">
        <p14:creationId xmlns:p14="http://schemas.microsoft.com/office/powerpoint/2010/main" val="23438234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7EBE6E-577E-41EA-906A-B5C73A7EF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540" y="270954"/>
            <a:ext cx="10515600" cy="5621321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62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</a:t>
            </a:r>
          </a:p>
          <a:p>
            <a:pPr marL="0" indent="0" algn="ctr">
              <a:buNone/>
            </a:pPr>
            <a:r>
              <a:rPr lang="ru-RU" sz="6200" b="1" dirty="0">
                <a:latin typeface="Arial" panose="020B0604020202020204" pitchFamily="34" charset="0"/>
                <a:cs typeface="Arial" panose="020B0604020202020204" pitchFamily="34" charset="0"/>
              </a:rPr>
              <a:t>к оказанию государственной услуги в социальной сфере по реализации дополнительных общеразвивающих программ  </a:t>
            </a:r>
          </a:p>
          <a:p>
            <a:pPr marL="0" indent="0" algn="just">
              <a:buNone/>
            </a:pPr>
            <a:r>
              <a:rPr lang="ru-RU" sz="62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дополнительной образовательной программе, реализуемой в соответствии с социальным сертификатом </a:t>
            </a:r>
          </a:p>
          <a:p>
            <a:pPr marL="0" indent="0">
              <a:buNone/>
            </a:pPr>
            <a:r>
              <a:rPr lang="ru-RU" sz="6200" b="1" i="1" dirty="0">
                <a:latin typeface="Arial" panose="020B0604020202020204" pitchFamily="34" charset="0"/>
                <a:cs typeface="Arial" panose="020B0604020202020204" pitchFamily="34" charset="0"/>
              </a:rPr>
              <a:t>1. Соответствие нормативным требованиям к разработке и утверждению ДОП 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Федеральным законом «Об образовании в Российской Федерации» от 29 декабря 2012 года № 273-ФЗ; 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Концепцией развития дополнительного образования детей до 2030 года, утвержденной распоряжением Правительства Российской Федерации от 31 марта 2022 года № 678-р; 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приказом Министерства просвещения РФ от 27 июля 2022 года № 629 «Об утверждении Порядка организации и осуществления образовательной деятельности по дополнительным общеобразовательным программам»; 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письмом Министерства образования и науки РФ от 18 ноября 2015 года № 09-3242 «О направлении информации» (Методические рекомендации по проектированию дополнительных общеразвивающих программ (включая разноуровневые программы); 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письмом Министерства образования и науки РФ от 29 марта 2016 года № ВК-641/09 «О направлении методических рекомендаций» (Методические рекомендации по реализации адаптированных дополнительных общеобразовательных программ, способствующих социально-психологической реабилитации, профессиональному самоопределению детей с ограниченными возможностями здоровья, включая детей-инвалидов, с учетом их особых образовательных потребностей);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СП 2.4.3648-20 «Санитарно-эпидемиологические требования к организациям воспитания и обучения, отдыха и оздоровления детей и молодежи»; 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СанПиН 1.2.3685-21 «Гигиенические нормативы и требования к обеспечению безопасности и (или) безвредности для человека факторов среды обитания»; </a:t>
            </a:r>
          </a:p>
          <a:p>
            <a:pPr marL="0" indent="0" algn="just">
              <a:buNone/>
            </a:pPr>
            <a:r>
              <a:rPr lang="ru-RU" sz="6200" dirty="0">
                <a:latin typeface="Arial" panose="020B0604020202020204" pitchFamily="34" charset="0"/>
                <a:cs typeface="Arial" panose="020B0604020202020204" pitchFamily="34" charset="0"/>
              </a:rPr>
              <a:t>Уставом и локальными актами учреждения.</a:t>
            </a:r>
          </a:p>
        </p:txBody>
      </p:sp>
    </p:spTree>
    <p:extLst>
      <p:ext uri="{BB962C8B-B14F-4D97-AF65-F5344CB8AC3E}">
        <p14:creationId xmlns:p14="http://schemas.microsoft.com/office/powerpoint/2010/main" val="2675564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915E24-86BD-4553-B16A-7871C5933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286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</a:t>
            </a:r>
            <a: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7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к оказанию государственной услуги в социальной сфере по реализации дополнительных общеразвивающих программ 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D5184A-748D-4089-BD44-63653DF49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054962"/>
            <a:ext cx="10515600" cy="535323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Требования к дополнительной образовательной программе, реализуемой в соответствии с социальным сертификатом </a:t>
            </a:r>
          </a:p>
          <a:p>
            <a:pPr marL="0" indent="0" algn="just"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2. Соответствие ДОП целям и задачам дополнительного образования детей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Цели и задачи ДОП должны соответствовать требованиям статьи 75 ФЗ «Об образовании в Российской Федерации» от 29 декабря 2012 года № 273-ФЗ. </a:t>
            </a:r>
          </a:p>
          <a:p>
            <a:pPr marL="0" indent="0" algn="just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Реализация ДОП не должна быть нацелена на достижение предметных результатов освоения программы дошкольного образования и (или) основной образовательной программы начального и(или) основного и(или) среднего общего образования, предусмотренных федеральными государственными образовательными стандартами основного общего образования.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3. Соответствие ДОП нормативным требованиям к ее структуре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В соответствии с п.9. ст.2 ФЗ «Об образовании в Российской Федерации» от 29 декабря 2012 года № 273- ФЗ в ДОП должны присутствовать обязательные структурные компоненты: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титульный лист;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 основных характеристик образования;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организационно-педагогические условия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ДОП должна иметь титульный лист, в соответствии с пунктом 9 статьи 2 Федерального закона «Об образовании в Российской Федерации» содержать комплекс основных характеристик образования (объем, содержание, планируемые результаты) и организационно-педагогических условий, представленный в виде учебного плана, календарного учебного графика, рабочих программ учебных курсов, дисциплин, модулей (при наличии), иных компонентов, оценочных и методических материалов, а также в предусмотренных Федеральным законом от 29 декабря 2012 года     N 273-ФЗ "Об образовании в Российской Федерации» случаях в виде рабочей программы воспитания, календарного плана воспитательной работы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4. Требования к оформлению титульного листа ДОП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 Требования к содержанию комплекса основных характеристик ДОП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6. Требования к целям, задачам и планируемому результату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7. Требования к комплексу организационно-педагогических условий ДОП</a:t>
            </a:r>
          </a:p>
        </p:txBody>
      </p:sp>
    </p:spTree>
    <p:extLst>
      <p:ext uri="{BB962C8B-B14F-4D97-AF65-F5344CB8AC3E}">
        <p14:creationId xmlns:p14="http://schemas.microsoft.com/office/powerpoint/2010/main" val="2336043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2182</TotalTime>
  <Words>2448</Words>
  <Application>Microsoft Office PowerPoint</Application>
  <PresentationFormat>Широкоэкранный</PresentationFormat>
  <Paragraphs>105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Тема Office</vt:lpstr>
      <vt:lpstr>Регламент проведения независимой оценки качества дополнительных общеразвивающих программ в соответствии с социальными сертификатами в условиях социального заказа</vt:lpstr>
      <vt:lpstr>Презентация PowerPoint</vt:lpstr>
      <vt:lpstr>НОРМАТИВНО-ПРАВОВАЯ БАЗА НОК </vt:lpstr>
      <vt:lpstr>Презентация PowerPoint</vt:lpstr>
      <vt:lpstr>Презентация PowerPoint</vt:lpstr>
      <vt:lpstr>Алгоритм действий</vt:lpstr>
      <vt:lpstr>Презентация PowerPoint</vt:lpstr>
      <vt:lpstr>Презентация PowerPoint</vt:lpstr>
      <vt:lpstr>ТРЕБОВАНИЯ  к оказанию государственной услуги в социальной сфере по реализации дополнительных общеразвивающих программ  </vt:lpstr>
      <vt:lpstr>Презентация PowerPoint</vt:lpstr>
      <vt:lpstr>Презентация PowerPoint</vt:lpstr>
      <vt:lpstr>Презентация PowerPoint</vt:lpstr>
      <vt:lpstr>Документы по социальному заказу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Регламент проведения независимой оценки качества дополнительных общеразвивающих программ в соответствии с социальными сертификатами в условиях социального заказа</dc:title>
  <dc:creator>Галина Кунгурцева</dc:creator>
  <cp:lastModifiedBy>Vova</cp:lastModifiedBy>
  <cp:revision>46</cp:revision>
  <dcterms:created xsi:type="dcterms:W3CDTF">2024-01-19T06:01:12Z</dcterms:created>
  <dcterms:modified xsi:type="dcterms:W3CDTF">2024-01-31T14:39:57Z</dcterms:modified>
</cp:coreProperties>
</file>