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7" r:id="rId7"/>
    <p:sldId id="268" r:id="rId8"/>
    <p:sldId id="266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DF957-EC10-4883-B77B-7235173A1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D265F5-AFB2-4C8B-A207-8C9D12B61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80A897-F37F-446F-97B5-D9BBA9132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F6F20B-0A8B-4138-917E-E5BE8934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5F1B35-2DFA-422C-BD0B-70229A51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9425F-E83E-4351-9509-FB99A5C3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8C9A6D-9FB2-41D1-9571-D24DFAFCC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42AE10-0F7B-483D-901D-0578B993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5C5B4-DA31-40FF-B2EE-0108DA0D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7DAED6-16B9-4063-9A74-BC723B0A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9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CA4514-454B-4940-BD23-0469C1361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290F5B-8229-420A-8D51-F74EF215B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76769E-9D5B-43BB-95E3-692F47CE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02ECF7-0EBF-487F-9594-97189BB2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B731C2-84A8-45E2-87D5-E77B2143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90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4F633-DCD7-4557-80EE-46F9E10F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BF44C8-CAE3-45D5-95EF-91B8E93D3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AAEBAC-2E8F-44E8-BE6D-A3CC604C2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BD7E15-B838-4F14-A350-0BA65A2BD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82C864-C1BD-4205-8E38-BDA8BC1E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3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97C3C-9D9E-4381-8AD3-463569DD3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02D662-E134-40D6-94A3-3A820F2A3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CC2617-166C-4EDC-B76F-0528DB5B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4AE663-DFCB-45D8-8353-045C5F94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CF2F74-B2E3-476C-AE3C-8FAD1170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86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26AE7-E0B3-40F9-8935-5EC4B5F7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585EDF-5592-4306-AF34-521774073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09F369-B4B5-4AC6-8FA6-1FF83C778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2ADC18-ABAB-4638-BD5D-559E1CBD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B0451E-6EFE-4A1A-AF7B-072AE753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F0069A-830D-404B-9466-708AD58B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6AFF2E-E2E3-4F3F-875C-117417E1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D8FD45-61F3-405E-B873-CD469E450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36115B-977E-42D5-BB7D-3E5B2BF68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1D3DF9-19CC-4E42-97D1-32492D686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DEEA5D0-C877-4B29-8A39-16264CBEB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0F3EEF-23D6-4523-A99C-C39DC820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3B241A-9821-41DB-9E72-312CBB9C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885C83-579C-4535-9B5C-48F08E4B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90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2137F-BE53-4941-882F-60A993B9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EDC3C7-CC1C-4B88-9F12-0A6E9C38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400122-B680-4560-B6CD-F364FFF1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BB5715-CF3C-4C3C-B367-D2725FE2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3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DC5069A-2321-483F-AC58-A08E7E24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103D297-4062-42E3-9F25-5D64437A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133119-1C09-46E4-90D8-34487A76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7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40A96-BCDD-4E20-8A30-81C4FD608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2213E8-3F2B-4BC3-B3B4-BD2E6C9A4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F7CC6D-0967-475B-AB88-9819043C3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D563E0-C9BB-4BC0-BFFE-15D0CD96B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49CFD3-00BD-4F57-8F27-96F32A6A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49043D-0507-45CB-AA80-750CCE82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31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7F3E6-F6A0-43B7-9808-4E4F040B1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33EBE5E-4B05-405B-A856-085296B1B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38CDC1-878C-4B42-A2A4-7EAF455A3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096667-C4BE-4A1B-9BEA-A7F5BAFC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16EA9E-29C1-4BCD-8D14-D2BEC4CC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76FABB-8053-4D4B-9C21-2D122E26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43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ACFA1-E146-490C-9A0C-FA557EC0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11ACE4-C61F-4040-B9B6-3FF8003E1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CD438D-91D9-4CD3-8F18-A3B21E9B2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67C5-9F00-45A2-A12C-CECBE43DC799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7D697A-BD1D-4E82-B408-1E7A56763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5C1B0F-398D-4183-8075-4DB613FC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9C823-539B-472D-8C93-85AA64BA1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2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mc.crsk45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ospekt45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mc.crsk45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mc45@mai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646A33-79CE-4EC7-B44D-374DEFC42DAE}"/>
              </a:ext>
            </a:extLst>
          </p:cNvPr>
          <p:cNvSpPr/>
          <p:nvPr/>
        </p:nvSpPr>
        <p:spPr>
          <a:xfrm>
            <a:off x="1278294" y="1082351"/>
            <a:ext cx="1009572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Областной семинар-совещание для руководителей многопрофильных организаций дополнительного образования </a:t>
            </a: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РАЗВИТИЯ, МЕХАНИЗМЫ </a:t>
            </a:r>
          </a:p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ТЕХНОЛОГИИ СИСТЕМЫ ДОПОЛНИТЕЛЬНОГО ОБРАЗОВАНИЯ ДЕТЕЙ КУРГАНСКОЙ ОБЛАСТИ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ru-RU" dirty="0"/>
          </a:p>
          <a:p>
            <a:endParaRPr lang="ru-RU" dirty="0"/>
          </a:p>
          <a:p>
            <a:endParaRPr lang="ru-RU" dirty="0"/>
          </a:p>
          <a:p>
            <a:pPr lvl="6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1-2 февраля 2024 года, с. Чумляк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1F32E86-0F41-4089-A6FD-4C78B560764A}"/>
              </a:ext>
            </a:extLst>
          </p:cNvPr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5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15C444F-D976-4B20-B52F-1363293B42D5}"/>
              </a:ext>
            </a:extLst>
          </p:cNvPr>
          <p:cNvSpPr/>
          <p:nvPr/>
        </p:nvSpPr>
        <p:spPr>
          <a:xfrm>
            <a:off x="373224" y="1026367"/>
            <a:ext cx="1136468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в 2023 году Целевых показателей Концепции развития дополнительного образования детей до 2030 года</a:t>
            </a:r>
          </a:p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 государственных и муниципальных организации дополнительного образования детей (34 – культуры, 29 – физической культуры и спорта, 31 – сферы образования)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детей в возрасте от 5 до 18 лет, охваченных дополнительным образованием – 83,2% (план 82,5%)</a:t>
            </a:r>
          </a:p>
          <a:p>
            <a:pPr marL="342900" lvl="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АИС Навигатор включены 502 образовательных организаций</a:t>
            </a:r>
          </a:p>
          <a:p>
            <a:pPr marL="342900" lvl="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общеобразовательных программ шести направленностей – 6143, в том числе для детей с ОВЗ - 988 программ </a:t>
            </a:r>
          </a:p>
          <a:p>
            <a:pPr marL="342900" lvl="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художественной - 1635</a:t>
            </a:r>
          </a:p>
          <a:p>
            <a:pPr marL="342900" lvl="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физкультурно-спортивной - 1595</a:t>
            </a:r>
          </a:p>
          <a:p>
            <a:pPr marL="342900" lvl="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социально-гуманитарной - 1372</a:t>
            </a:r>
          </a:p>
          <a:p>
            <a:pPr marL="342900" lvl="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естественнонаучной - 708</a:t>
            </a:r>
          </a:p>
          <a:p>
            <a:pPr marL="342900" lvl="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технической - 577</a:t>
            </a:r>
          </a:p>
          <a:p>
            <a:pPr marL="342900" lvl="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туристско-краеведческой - 256</a:t>
            </a: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региональном реестре программ, участвующих в ПФДО - 916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0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67360B1-3ED3-4E27-9037-E5BFFE87B8D1}"/>
              </a:ext>
            </a:extLst>
          </p:cNvPr>
          <p:cNvSpPr/>
          <p:nvPr/>
        </p:nvSpPr>
        <p:spPr>
          <a:xfrm>
            <a:off x="1278294" y="1082351"/>
            <a:ext cx="10095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50AFDE3-98CF-4D78-8931-A9DE84E01F49}"/>
              </a:ext>
            </a:extLst>
          </p:cNvPr>
          <p:cNvSpPr/>
          <p:nvPr/>
        </p:nvSpPr>
        <p:spPr>
          <a:xfrm>
            <a:off x="951723" y="1082351"/>
            <a:ext cx="94892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конкурс дополнительных общеобразовательных (общеразвивающих) программ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«Стартуем вместе» в 2024 году</a:t>
            </a:r>
          </a:p>
          <a:p>
            <a:endParaRPr lang="ru-RU" dirty="0"/>
          </a:p>
          <a:p>
            <a:pPr lvl="8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Архипова С.Ю., руководитель Регионального модельного центра дополнительного образования детей в Курганской области</a:t>
            </a:r>
          </a:p>
          <a:p>
            <a:pPr lvl="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				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с. Чумляк, 2024 год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49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B384E2-D2C8-45F3-8D70-E8FDE30CFD88}"/>
              </a:ext>
            </a:extLst>
          </p:cNvPr>
          <p:cNvSpPr/>
          <p:nvPr/>
        </p:nvSpPr>
        <p:spPr>
          <a:xfrm>
            <a:off x="447870" y="1082352"/>
            <a:ext cx="1138334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РМЦ  - 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https://rmc.crsk45.ru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раздел «Документы» 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 Президента Российской Федерации от 9 ноября 2022 г. № 809                             «Об утверждении Основ государственной политики по сохранению и укреплению традиционных российских духовно-нравственных ценностей»;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b="1" kern="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27 июля 2022 г. № 629 «Об утверждении Порядка организации и осуществления образовательной деятельности по дополнительным общеобразовательным программам»;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b="1" kern="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Концепция развития дополнительного образования детей до 2030 года, утвержденная распоряжением Правительства Российской Федерации от 31 марта 2022 года № 678-р (в редакции от 15 мая 2023 года);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b="1" kern="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b="1" kern="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61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D19D29-0BD6-401A-9114-659787F6158C}"/>
              </a:ext>
            </a:extLst>
          </p:cNvPr>
          <p:cNvSpPr/>
          <p:nvPr/>
        </p:nvSpPr>
        <p:spPr>
          <a:xfrm>
            <a:off x="401216" y="1026366"/>
            <a:ext cx="11056777" cy="4607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просвещения Российской Федерации от 29 сентября 2023 года № 3935/06 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направлении методических рекомендаций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формированию механизмов обновления содержания, методов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технологий обучения в системе дополнительного образования детей,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направленных на повышение качества дополнительного образования детей,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включение компонентов, обеспечивающих формирование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 и компетентностей, связанных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эмоциональным, физическим, интеллектуальным, духовным развитием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человека, значимых для вхождения Российской Федерации в число десяти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ведущих стран мира по качеству общего образования, для реализации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приоритетных направлений научно-технологического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культурного развития стран»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2661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F3B854A-77E1-4332-AEE8-2BAD0851C3F5}"/>
              </a:ext>
            </a:extLst>
          </p:cNvPr>
          <p:cNvSpPr/>
          <p:nvPr/>
        </p:nvSpPr>
        <p:spPr>
          <a:xfrm>
            <a:off x="0" y="1007707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и поддержка образовательных инициатив и лучших практик в дополнительном образовании, нацеленных на получение учащимися базовых навыков, социальных и коммуникативных компетенций, отвечающих потребностям образования будущего, расширения разнообразия программ технической, естественнонаучной и туристско-краеведческой направленностей и реализации воспитательного потенциала дополнительного образования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материальной базы организаций дополнительного образования муниципальных и городских округов для более эффективного развития технической, естественнонаучной и туристско-краеведческой направленностей;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и распространение опыта организаций дополнительного образования, реализующих краткосрочные дополнительные общеобразовательные (общеразвивающие) программы технической, естественнонаучной и туристско-краеведческой направленностей в Курганской области;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популяризация технической, естественнонаучной и туристско-краеведческой направленностей дополнительного образования;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в реализации образовательных инициатив и распространение лучших практик в дополнительном образовании детей на региональном уровне;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для молодых специалистов, работающих в системе дополнительного образования детей, содействие их профессиональному развитию</a:t>
            </a:r>
          </a:p>
        </p:txBody>
      </p:sp>
    </p:spTree>
    <p:extLst>
      <p:ext uri="{BB962C8B-B14F-4D97-AF65-F5344CB8AC3E}">
        <p14:creationId xmlns:p14="http://schemas.microsoft.com/office/powerpoint/2010/main" val="89775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975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F3B854A-77E1-4332-AEE8-2BAD0851C3F5}"/>
              </a:ext>
            </a:extLst>
          </p:cNvPr>
          <p:cNvSpPr/>
          <p:nvPr/>
        </p:nvSpPr>
        <p:spPr>
          <a:xfrm>
            <a:off x="0" y="1007707"/>
            <a:ext cx="1206630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номинации: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краткосрочная дополнительная общеобразовательная (общеразвивающая) программа технической направленности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(техническое моделирование, электротехника, радиоэлектроника, робототехника, технический дизайн и художественное проектирование, инженерная графика, компьютерное 3-D моделирование, 3-D прототипирование, сетевое системное администрирование, работа с большими данными, автоматизация, программирование, машинное обучение, проектная деятельность, технологическое предпринимательство, изобретательство и рационализаторство, школы юного автомобилиста, программирование и управление беспилотными летательными аппаратами и т.д.);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краткосрочная дополнительная общеобразовательная (общеразвивающая) программа естественнонаучной направленности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(учебно-исследовательская деятельность, астрономия, астрофизика, биология, биомедицина, биоинформатика, биоинженерия, генетика, медицина,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наноинженерия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метаматериалы, экология, география, прикладные программы: охрана природы, растениеводство, агробиология, природопользование, мониторинг окружающей среды, безопасное пребывание в условиях природной и городской среды и т.д.);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краткосрочная дополнительная общеобразовательная (общеразвивающая) программа туристско-краеведческой направленности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(познавательно-образовательный туризм, междисциплинарный подход в части интеграции с различными областями знаний, в том числе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геоэкономика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регионалистика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геология, культурология, литература, урбанистика и планирование городской среды, разнонаправленное краеведение: экология, геология, этнография, родословие, летопись родного края, школьные музеи и т.д.).</a:t>
            </a:r>
          </a:p>
        </p:txBody>
      </p:sp>
    </p:spTree>
    <p:extLst>
      <p:ext uri="{BB962C8B-B14F-4D97-AF65-F5344CB8AC3E}">
        <p14:creationId xmlns:p14="http://schemas.microsoft.com/office/powerpoint/2010/main" val="395424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F3B854A-77E1-4332-AEE8-2BAD0851C3F5}"/>
              </a:ext>
            </a:extLst>
          </p:cNvPr>
          <p:cNvSpPr/>
          <p:nvPr/>
        </p:nvSpPr>
        <p:spPr>
          <a:xfrm>
            <a:off x="0" y="1007707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FC6BB0A-F9AA-424A-B3EE-9F23E200FA53}"/>
              </a:ext>
            </a:extLst>
          </p:cNvPr>
          <p:cNvSpPr/>
          <p:nvPr/>
        </p:nvSpPr>
        <p:spPr>
          <a:xfrm>
            <a:off x="74645" y="1091681"/>
            <a:ext cx="11775233" cy="5483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055"/>
              </a:lnSpc>
              <a:spcAft>
                <a:spcPts val="0"/>
              </a:spcAft>
            </a:pPr>
            <a:endParaRPr lang="ru-RU" sz="1100" b="1" kern="1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ts val="1055"/>
              </a:lnSpc>
              <a:spcAft>
                <a:spcPts val="0"/>
              </a:spcAft>
            </a:pPr>
            <a:r>
              <a:rPr lang="ru-RU" sz="2000" b="1" kern="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Специальная номинация:</a:t>
            </a:r>
          </a:p>
          <a:p>
            <a:pPr algn="ctr"/>
            <a:endParaRPr lang="ru-RU" kern="100" dirty="0">
              <a:solidFill>
                <a:srgbClr val="00206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/>
            <a:r>
              <a:rPr lang="ru-RU" kern="100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Краткосрочная дополнительная общеобразовательная (общеразвивающая) программа, разработанная и реализуемая молодым педагогом дополнительного образования </a:t>
            </a:r>
            <a:r>
              <a:rPr lang="ru-RU" b="1" kern="100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(в возрасте до 35 лет)</a:t>
            </a:r>
          </a:p>
          <a:p>
            <a:pPr algn="ctr"/>
            <a:endParaRPr lang="ru-RU" sz="1400" b="1" kern="100" dirty="0">
              <a:solidFill>
                <a:srgbClr val="00206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/>
            <a:r>
              <a:rPr lang="ru-RU" b="1" kern="100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Объявление о начале конкурса</a:t>
            </a:r>
          </a:p>
          <a:p>
            <a:pPr algn="ctr"/>
            <a:r>
              <a:rPr lang="en-US" sz="2400" b="1" kern="100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  <a:hlinkClick r:id="rId3"/>
              </a:rPr>
              <a:t>http://prospekt45.ru</a:t>
            </a:r>
            <a:endParaRPr lang="ru-RU" sz="2400" b="1" kern="100" dirty="0">
              <a:solidFill>
                <a:srgbClr val="00206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/>
            <a:r>
              <a:rPr lang="en-US" sz="2400" b="1" kern="100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  <a:hlinkClick r:id="rId4"/>
              </a:rPr>
              <a:t>https://rmc.crsk45.ru</a:t>
            </a:r>
            <a:endParaRPr lang="ru-RU" b="1" kern="100" dirty="0">
              <a:solidFill>
                <a:srgbClr val="00206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/>
            <a:endParaRPr lang="ru-RU" b="1" kern="100" dirty="0">
              <a:solidFill>
                <a:srgbClr val="00206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/>
            <a:r>
              <a:rPr lang="ru-RU" b="1" kern="100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Сроки проведения</a:t>
            </a:r>
          </a:p>
          <a:p>
            <a:r>
              <a:rPr lang="ru-RU" dirty="0"/>
              <a:t>-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прием заявок и конкурсных материалов в период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по 14 марта 2024 года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 17.00 местного времени);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проведение заочной экспертизы конкурсных материалов в период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15 по 31 марта 2024 года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проведение очной защиты дополнительных общеразвивающих программ в срок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14 апреля 2024 года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представление отчета о результатах конкурса в Департамент образования и науки Курганской области в срок до 24 апреля 2024 года;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награждение победителей на Инновационном салоне дополнительного образования Курганской области</a:t>
            </a:r>
            <a:endParaRPr lang="ru-RU" b="1" kern="100" dirty="0">
              <a:solidFill>
                <a:srgbClr val="00206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/>
            <a:endParaRPr lang="ru-RU" b="1" kern="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kern="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9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F3B854A-77E1-4332-AEE8-2BAD0851C3F5}"/>
              </a:ext>
            </a:extLst>
          </p:cNvPr>
          <p:cNvSpPr/>
          <p:nvPr/>
        </p:nvSpPr>
        <p:spPr>
          <a:xfrm>
            <a:off x="0" y="1007707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A8ECF2-471D-4E3B-B6B6-416045BD040E}"/>
              </a:ext>
            </a:extLst>
          </p:cNvPr>
          <p:cNvSpPr/>
          <p:nvPr/>
        </p:nvSpPr>
        <p:spPr>
          <a:xfrm>
            <a:off x="74646" y="1007707"/>
            <a:ext cx="1190682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документов, необходимых для участия в конкурсе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Заявка на участие в областном конкурсе краткосрочных дополнительных общеобразовательных (общеразвивающих) программ «Стартуем вместе»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Анкета организации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 краткосрочной дополнительной общеобразовательной программы (оформлена в соответствии с письмом Департамента образования и науки Курганской области от 26.10.2021 г. ИСХ.№ 08-05794/21 «О структурной модели дополнительной общеобразовательной (общеразвивающей) программы»);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Смета расходования денежных средств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участника специальной номинации «Краткосрочная дополнительная общеобразовательная (общеразвивающая) программа, разработанная и реализуемая молодым педагогом дополнительного образования (в возрасте до 35 лет)»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паспорта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согласие на обработку персональных данных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приема документов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Курган, ул. Советская, 110, Региональный модельный центр дополнительного образования детей в Курганской области, каб.204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электронном виде в формате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адресу: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rmc45@mail.ru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с пометкой «на конкурс «Стартуем вместе»)</a:t>
            </a:r>
          </a:p>
        </p:txBody>
      </p:sp>
    </p:spTree>
    <p:extLst>
      <p:ext uri="{BB962C8B-B14F-4D97-AF65-F5344CB8AC3E}">
        <p14:creationId xmlns:p14="http://schemas.microsoft.com/office/powerpoint/2010/main" val="1992784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9FB1E8-99DE-45B3-AB27-8EDE6750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637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4A00D27-0D5B-4724-9C46-41F2359F0647}"/>
              </a:ext>
            </a:extLst>
          </p:cNvPr>
          <p:cNvSpPr/>
          <p:nvPr/>
        </p:nvSpPr>
        <p:spPr>
          <a:xfrm>
            <a:off x="391886" y="1091682"/>
            <a:ext cx="11327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BE4B4D-235E-42A2-B076-9DED31BA238F}"/>
              </a:ext>
            </a:extLst>
          </p:cNvPr>
          <p:cNvSpPr/>
          <p:nvPr/>
        </p:nvSpPr>
        <p:spPr>
          <a:xfrm>
            <a:off x="765110" y="751344"/>
            <a:ext cx="975049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2400" dirty="0"/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Награждение участников и победителей конкурса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тысяч рублей -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место в основных номинациях</a:t>
            </a:r>
          </a:p>
          <a:p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тысяч рублей -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место специальной номинации</a:t>
            </a:r>
          </a:p>
          <a:p>
            <a:pPr algn="ctr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(приобретение оборудования –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приобретение расходных материалов –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- победители организуют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краткосрочной дополнительной общеобразовательной (общеразвивающей) программы в учебно-воспитательный процесс в 2024 году;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обучающий семинар для специалистов системы дополнительного образования Курганской области;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становятся базовой площадкой по технической, естественнонаучной или туристско-краеведческой направленностям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456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1088</Words>
  <Application>Microsoft Office PowerPoint</Application>
  <PresentationFormat>Широкоэкранный</PresentationFormat>
  <Paragraphs>107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Архипова</dc:creator>
  <cp:lastModifiedBy>Vova</cp:lastModifiedBy>
  <cp:revision>26</cp:revision>
  <dcterms:created xsi:type="dcterms:W3CDTF">2024-01-24T11:11:54Z</dcterms:created>
  <dcterms:modified xsi:type="dcterms:W3CDTF">2024-01-31T14:36:58Z</dcterms:modified>
</cp:coreProperties>
</file>