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4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9" r:id="rId10"/>
    <p:sldId id="267" r:id="rId11"/>
    <p:sldId id="272" r:id="rId12"/>
    <p:sldId id="268" r:id="rId13"/>
    <p:sldId id="270" r:id="rId14"/>
    <p:sldId id="271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66D97-3C5B-4DC8-B299-8C0443F6800A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D5AE2-A674-4878-8181-F0B02B6121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9070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3D5AE2-A674-4878-8181-F0B02B61219D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8813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5656" y="267494"/>
            <a:ext cx="7416824" cy="993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138488" algn="l"/>
              </a:tabLst>
            </a:pP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ДЕПАРТАМЕНТ ОБРАЗОВАНИЯ И НАУКИ КУРГАНСКОЙ ОБЛАСТИ</a:t>
            </a:r>
          </a:p>
          <a:p>
            <a:pPr algn="ctr">
              <a:tabLst>
                <a:tab pos="3138488" algn="l"/>
              </a:tabLst>
            </a:pP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ГАНОУ КО «ЦЕНТР РАЗВИТИЯ СОВРЕМЕННЫХ КОМПЕТЕНЦИЙ»</a:t>
            </a:r>
          </a:p>
          <a:p>
            <a:pPr algn="ctr">
              <a:tabLst>
                <a:tab pos="3138488" algn="l"/>
              </a:tabLst>
            </a:pP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4100400"/>
            <a:ext cx="1958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г. Курган, 2023 г</a:t>
            </a:r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EFB5DBD-9972-4936-9AC0-589B7DA1C72A}"/>
              </a:ext>
            </a:extLst>
          </p:cNvPr>
          <p:cNvSpPr/>
          <p:nvPr/>
        </p:nvSpPr>
        <p:spPr>
          <a:xfrm>
            <a:off x="899592" y="1528438"/>
            <a:ext cx="7776864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формирования нового содержания дополнительного образования детей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r"/>
            <a:endParaRPr lang="ru-RU" sz="1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Егорова Татьяна Юрьевна, </a:t>
            </a:r>
          </a:p>
          <a:p>
            <a:pPr algn="r"/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методист РМЦ ДО в Курганской области  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1435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195486"/>
            <a:ext cx="7416824" cy="993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138488" algn="l"/>
              </a:tabLs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Дополнительная общеобразовательная (общеразвивающая) программа «Начальная военная подготовка»</a:t>
            </a:r>
          </a:p>
          <a:p>
            <a:pPr algn="ctr">
              <a:tabLst>
                <a:tab pos="3138488" algn="l"/>
              </a:tabLst>
            </a:pP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D1EFDD8-DFF4-44E8-929C-B4B004AE79F6}"/>
              </a:ext>
            </a:extLst>
          </p:cNvPr>
          <p:cNvSpPr/>
          <p:nvPr/>
        </p:nvSpPr>
        <p:spPr>
          <a:xfrm>
            <a:off x="107504" y="1384423"/>
            <a:ext cx="89289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Адресат программы-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обучающиеся  10-х классов общеобразовательных организаций и студенты 1 курса профессиональных образовательных организаций.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Срок реализации программы -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 недель с нагрузкой 2 часа в неделю, либо на 9 недель с нагрузкой 4 часа в неделю.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Объем программы –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 часов.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Форма обучения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очная.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Уровень сложности содержания программы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стартовый (ознакомительный).</a:t>
            </a:r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4892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1435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195486"/>
            <a:ext cx="7416824" cy="993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138488" algn="l"/>
              </a:tabLs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Дополнительная общеобразовательная (общеразвивающая) программа «Начальная военная подготовка»</a:t>
            </a:r>
          </a:p>
          <a:p>
            <a:pPr algn="ctr">
              <a:tabLst>
                <a:tab pos="3138488" algn="l"/>
              </a:tabLst>
            </a:pP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C7B0110-6F45-4A55-8A59-7F3EB6C58B56}"/>
              </a:ext>
            </a:extLst>
          </p:cNvPr>
          <p:cNvSpPr/>
          <p:nvPr/>
        </p:nvSpPr>
        <p:spPr>
          <a:xfrm>
            <a:off x="479450" y="1934157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Цель –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военно-патриотическое и гражданское воспитание молодежи, формирование знаний и умений по начальной военной подготовке, необходимых будущему военнослужащему, и готовности к защите Родины. </a:t>
            </a: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345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 rotWithShape="1">
          <a:blip r:embed="rId2" cstate="print"/>
          <a:srcRect t="26200"/>
          <a:stretch/>
        </p:blipFill>
        <p:spPr bwMode="auto">
          <a:xfrm>
            <a:off x="0" y="1347614"/>
            <a:ext cx="9144000" cy="379588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206559"/>
            <a:ext cx="7416824" cy="5649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Задачи программы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C2A6B68F-7441-48D2-89FB-1EF74AA92948}"/>
              </a:ext>
            </a:extLst>
          </p:cNvPr>
          <p:cNvSpPr/>
          <p:nvPr/>
        </p:nvSpPr>
        <p:spPr>
          <a:xfrm>
            <a:off x="179512" y="771550"/>
            <a:ext cx="8784976" cy="4061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Обучающие: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дать представление о структуре Вооруженных сил Российской Федерации (далее – ВС РФ) и общевоинских Уставах ВС РФ;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сформировать представление об обязанностях военнослужащего в бою; 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дать представление о задачах и мероприятиях радиационной, химической, биологической защиты;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ознакомить с основами тактико-специальной подготовки;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сформировать представление об основах военной медицины, оказании первой помощи (самопомощи);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ознакомить с боевыми свойствами и материальной частью автомата Калашникова (далее – АК);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обучить основным строевым приемам без оружия и с оружием;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обучить приемам и правилам стрельбы из АК, пневматической винтовки, правилам сбережения, хранения стрелкового оружия и мерам безопасности при обращении с ним; 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научить ориентироваться на местности при помощи карты и компаса;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научить пользоваться средствами индивидуальной и коллективной защиты.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998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1435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5656" y="137855"/>
            <a:ext cx="7416824" cy="993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138488" algn="l"/>
              </a:tabLs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программы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278F770-0B7F-4B77-A46B-EF9F15B734CD}"/>
              </a:ext>
            </a:extLst>
          </p:cNvPr>
          <p:cNvSpPr/>
          <p:nvPr/>
        </p:nvSpPr>
        <p:spPr>
          <a:xfrm>
            <a:off x="256297" y="1416528"/>
            <a:ext cx="8856984" cy="2448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Развивающие: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развивать психологические качества (восприятие, внимание, мышление, память, речь), эмоционально-волевую устойчивость;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развивать силовые возможности, быстроту, выносливость, гибкость и координационные способности;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развивать навыки группового взаимодействия при выполнении учебных задач.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497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967"/>
            <a:ext cx="9144000" cy="51435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195486"/>
            <a:ext cx="7416824" cy="993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138488" algn="l"/>
              </a:tabLst>
            </a:pP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1612841-5B89-440A-AD8A-00844DC5E8CF}"/>
              </a:ext>
            </a:extLst>
          </p:cNvPr>
          <p:cNvSpPr/>
          <p:nvPr/>
        </p:nvSpPr>
        <p:spPr>
          <a:xfrm>
            <a:off x="3635896" y="318454"/>
            <a:ext cx="2471189" cy="3737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программы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C6D6623-94FE-44CC-BF08-44AE2A9CC2E1}"/>
              </a:ext>
            </a:extLst>
          </p:cNvPr>
          <p:cNvSpPr/>
          <p:nvPr/>
        </p:nvSpPr>
        <p:spPr>
          <a:xfrm>
            <a:off x="317845" y="1338779"/>
            <a:ext cx="8784976" cy="2744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Воспитывающие: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формировать мотивацию к несению военной службы; 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формировать потребность в здоровом образе жизни;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воспитывать морально-боевые качества будущего военнослужащего (эмоциональная устойчивость, смелость, решительность, готовность к перегрузкам и др.)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воспитывать гордость за свою Родину и ее Вооруженные Силы;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формировать готовность защищать суверенитет и интересы российского государства.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948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283536"/>
            <a:ext cx="7416824" cy="993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138488" algn="l"/>
              </a:tabLst>
            </a:pP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94B66810-C234-42F2-9679-32363438D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784" y="195486"/>
            <a:ext cx="178748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9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9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dirty="0">
                <a:ea typeface="Calibri" panose="020F0502020204030204" pitchFamily="34" charset="0"/>
                <a:cs typeface="Arial" panose="020B0604020202020204" pitchFamily="34" charset="0"/>
              </a:rPr>
              <a:t>              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Учебный план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9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4B07DEF8-DE6C-4150-B3AC-672B42923A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8777574"/>
              </p:ext>
            </p:extLst>
          </p:nvPr>
        </p:nvGraphicFramePr>
        <p:xfrm>
          <a:off x="1115616" y="538189"/>
          <a:ext cx="6280150" cy="14206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195">
                  <a:extLst>
                    <a:ext uri="{9D8B030D-6E8A-4147-A177-3AD203B41FA5}">
                      <a16:colId xmlns:a16="http://schemas.microsoft.com/office/drawing/2014/main" xmlns="" val="4077673573"/>
                    </a:ext>
                  </a:extLst>
                </a:gridCol>
                <a:gridCol w="2479675">
                  <a:extLst>
                    <a:ext uri="{9D8B030D-6E8A-4147-A177-3AD203B41FA5}">
                      <a16:colId xmlns:a16="http://schemas.microsoft.com/office/drawing/2014/main" xmlns="" val="1166548734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xmlns="" val="3828946330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xmlns="" val="1085140439"/>
                    </a:ext>
                  </a:extLst>
                </a:gridCol>
                <a:gridCol w="687705">
                  <a:extLst>
                    <a:ext uri="{9D8B030D-6E8A-4147-A177-3AD203B41FA5}">
                      <a16:colId xmlns:a16="http://schemas.microsoft.com/office/drawing/2014/main" xmlns="" val="1659595098"/>
                    </a:ext>
                  </a:extLst>
                </a:gridCol>
                <a:gridCol w="1562735">
                  <a:extLst>
                    <a:ext uri="{9D8B030D-6E8A-4147-A177-3AD203B41FA5}">
                      <a16:colId xmlns:a16="http://schemas.microsoft.com/office/drawing/2014/main" xmlns="" val="267290966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п/п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Название модуля, раздела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часов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indent="190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Теория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Практика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Формы контроля/ промежуточной аттестации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904906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Оборона государства – система мер по защите целостности и неприкосновенности страны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443642517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4B41D69C-1766-43F2-8C2C-4173A14ED5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5159861"/>
              </p:ext>
            </p:extLst>
          </p:nvPr>
        </p:nvGraphicFramePr>
        <p:xfrm>
          <a:off x="1115616" y="1958811"/>
          <a:ext cx="6264696" cy="266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504">
                  <a:extLst>
                    <a:ext uri="{9D8B030D-6E8A-4147-A177-3AD203B41FA5}">
                      <a16:colId xmlns:a16="http://schemas.microsoft.com/office/drawing/2014/main" xmlns="" val="1184965301"/>
                    </a:ext>
                  </a:extLst>
                </a:gridCol>
                <a:gridCol w="2505808">
                  <a:extLst>
                    <a:ext uri="{9D8B030D-6E8A-4147-A177-3AD203B41FA5}">
                      <a16:colId xmlns:a16="http://schemas.microsoft.com/office/drawing/2014/main" xmlns="" val="316183018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367105263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89739949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309051184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1313930992"/>
                    </a:ext>
                  </a:extLst>
                </a:gridCol>
              </a:tblGrid>
              <a:tr h="192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Строевая подготовка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279753281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xmlns="" id="{419D7859-36BA-4A8D-8578-C3F6B5146E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91843438"/>
              </p:ext>
            </p:extLst>
          </p:nvPr>
        </p:nvGraphicFramePr>
        <p:xfrm>
          <a:off x="1115616" y="2213485"/>
          <a:ext cx="6264696" cy="2537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563">
                  <a:extLst>
                    <a:ext uri="{9D8B030D-6E8A-4147-A177-3AD203B41FA5}">
                      <a16:colId xmlns:a16="http://schemas.microsoft.com/office/drawing/2014/main" xmlns="" val="3022900108"/>
                    </a:ext>
                  </a:extLst>
                </a:gridCol>
                <a:gridCol w="2502749">
                  <a:extLst>
                    <a:ext uri="{9D8B030D-6E8A-4147-A177-3AD203B41FA5}">
                      <a16:colId xmlns:a16="http://schemas.microsoft.com/office/drawing/2014/main" xmlns="" val="60111267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307543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186253783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174963252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16673346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Огневая подготовка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665976999"/>
                  </a:ext>
                </a:extLst>
              </a:tr>
            </a:tbl>
          </a:graphicData>
        </a:graphic>
      </p:graphicFrame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xmlns="" id="{CE533C67-5733-4DE3-ADED-62CF903AE5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70541392"/>
              </p:ext>
            </p:extLst>
          </p:nvPr>
        </p:nvGraphicFramePr>
        <p:xfrm>
          <a:off x="1115616" y="2432288"/>
          <a:ext cx="6264696" cy="4820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100">
                  <a:extLst>
                    <a:ext uri="{9D8B030D-6E8A-4147-A177-3AD203B41FA5}">
                      <a16:colId xmlns:a16="http://schemas.microsoft.com/office/drawing/2014/main" xmlns="" val="4070282912"/>
                    </a:ext>
                  </a:extLst>
                </a:gridCol>
                <a:gridCol w="2492212">
                  <a:extLst>
                    <a:ext uri="{9D8B030D-6E8A-4147-A177-3AD203B41FA5}">
                      <a16:colId xmlns:a16="http://schemas.microsoft.com/office/drawing/2014/main" xmlns="" val="406489171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81380813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396757201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4195600405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3633458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Тактико-специальная подготовка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064556584"/>
                  </a:ext>
                </a:extLst>
              </a:tr>
            </a:tbl>
          </a:graphicData>
        </a:graphic>
      </p:graphicFrame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xmlns="" id="{7C0CD447-DE3C-4E2D-BA82-BFDAA0B4E3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98230533"/>
              </p:ext>
            </p:extLst>
          </p:nvPr>
        </p:nvGraphicFramePr>
        <p:xfrm>
          <a:off x="1121082" y="2861524"/>
          <a:ext cx="6259230" cy="9385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669">
                  <a:extLst>
                    <a:ext uri="{9D8B030D-6E8A-4147-A177-3AD203B41FA5}">
                      <a16:colId xmlns:a16="http://schemas.microsoft.com/office/drawing/2014/main" xmlns="" val="776361632"/>
                    </a:ext>
                  </a:extLst>
                </a:gridCol>
                <a:gridCol w="2484177">
                  <a:extLst>
                    <a:ext uri="{9D8B030D-6E8A-4147-A177-3AD203B41FA5}">
                      <a16:colId xmlns:a16="http://schemas.microsoft.com/office/drawing/2014/main" xmlns="" val="134699323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389396158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197904021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42468907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3612399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Безопасность и защита человека в чрезвычайных ситуациях мирного и военного времени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3169019557"/>
                  </a:ext>
                </a:extLst>
              </a:tr>
            </a:tbl>
          </a:graphicData>
        </a:graphic>
      </p:graphicFrame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xmlns="" id="{405B4DDD-A56D-41F3-824C-61EE90BCF5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9916936"/>
              </p:ext>
            </p:extLst>
          </p:nvPr>
        </p:nvGraphicFramePr>
        <p:xfrm>
          <a:off x="1126549" y="3747325"/>
          <a:ext cx="6264696" cy="9640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481">
                  <a:extLst>
                    <a:ext uri="{9D8B030D-6E8A-4147-A177-3AD203B41FA5}">
                      <a16:colId xmlns:a16="http://schemas.microsoft.com/office/drawing/2014/main" xmlns="" val="3918961930"/>
                    </a:ext>
                  </a:extLst>
                </a:gridCol>
                <a:gridCol w="2507898">
                  <a:extLst>
                    <a:ext uri="{9D8B030D-6E8A-4147-A177-3AD203B41FA5}">
                      <a16:colId xmlns:a16="http://schemas.microsoft.com/office/drawing/2014/main" xmlns="" val="3057937098"/>
                    </a:ext>
                  </a:extLst>
                </a:gridCol>
                <a:gridCol w="594045">
                  <a:extLst>
                    <a:ext uri="{9D8B030D-6E8A-4147-A177-3AD203B41FA5}">
                      <a16:colId xmlns:a16="http://schemas.microsoft.com/office/drawing/2014/main" xmlns="" val="3886493256"/>
                    </a:ext>
                  </a:extLst>
                </a:gridCol>
                <a:gridCol w="628370">
                  <a:extLst>
                    <a:ext uri="{9D8B030D-6E8A-4147-A177-3AD203B41FA5}">
                      <a16:colId xmlns:a16="http://schemas.microsoft.com/office/drawing/2014/main" xmlns="" val="548320897"/>
                    </a:ext>
                  </a:extLst>
                </a:gridCol>
                <a:gridCol w="721801">
                  <a:extLst>
                    <a:ext uri="{9D8B030D-6E8A-4147-A177-3AD203B41FA5}">
                      <a16:colId xmlns:a16="http://schemas.microsoft.com/office/drawing/2014/main" xmlns="" val="1913317447"/>
                    </a:ext>
                  </a:extLst>
                </a:gridCol>
                <a:gridCol w="1523101">
                  <a:extLst>
                    <a:ext uri="{9D8B030D-6E8A-4147-A177-3AD203B41FA5}">
                      <a16:colId xmlns:a16="http://schemas.microsoft.com/office/drawing/2014/main" xmlns="" val="6380568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Итоговое занятие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Военизированная эстафета / военно-тактическая игра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99862499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36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2213746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2850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1435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195486"/>
            <a:ext cx="7416824" cy="993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138488" algn="l"/>
              </a:tabLst>
            </a:pP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3795F43-73DF-4021-8EC6-602048F4229D}"/>
              </a:ext>
            </a:extLst>
          </p:cNvPr>
          <p:cNvSpPr/>
          <p:nvPr/>
        </p:nvSpPr>
        <p:spPr>
          <a:xfrm>
            <a:off x="539552" y="1384423"/>
            <a:ext cx="8352928" cy="2548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Дополнительная общеобразовательная (общеразвивающая) программа «Беспилотные летательные аппараты»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Авторы – составители:  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Егорова Татьяна Юрьевна, методист Регионального модельного центра дополнительного образования детей в Курганской области, 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Слинкина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Ирина Николаевна, методист ГАНОУ КО «Центр развития современных компетенций» ДТ «</a:t>
            </a:r>
            <a:r>
              <a:rPr lang="ru-RU" sz="16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Кванториум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г. Шадринска</a:t>
            </a:r>
            <a:endParaRPr lang="ru-RU" sz="1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308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1435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195486"/>
            <a:ext cx="7416824" cy="993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138488" algn="l"/>
              </a:tabLst>
            </a:pP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1FE39B3-A95A-44E8-BA6F-73A02E357407}"/>
              </a:ext>
            </a:extLst>
          </p:cNvPr>
          <p:cNvSpPr/>
          <p:nvPr/>
        </p:nvSpPr>
        <p:spPr>
          <a:xfrm>
            <a:off x="215516" y="1188311"/>
            <a:ext cx="8712968" cy="2971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Адресат программы.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Программа рассчитана на обучающихся 12-16 лет.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Срок реализации программы.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Дополнительная общеобразовательная программа технической направленности «БПЛА» рассчитана на 36 недель с нагрузкой 2 часа в неделю.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Объем программы –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72 часа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Форма обучения -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очная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Форма занятий -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групповая.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Численный состав группы: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5-10 человек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Формы проведения занятий: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лекция презентация, выполнение практических упражнений с разным набором заданий, соревнования.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Уровень сложности содержания программы –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стартовый (ознакомительный).</a:t>
            </a:r>
            <a:endParaRPr lang="ru-RU" sz="16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941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0538"/>
            <a:ext cx="9144000" cy="51435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195486"/>
            <a:ext cx="7416824" cy="993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138488" algn="l"/>
              </a:tabLst>
            </a:pP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7AFCBAF-207A-409F-B733-2542DEDA35F6}"/>
              </a:ext>
            </a:extLst>
          </p:cNvPr>
          <p:cNvSpPr/>
          <p:nvPr/>
        </p:nvSpPr>
        <p:spPr>
          <a:xfrm>
            <a:off x="467544" y="1643964"/>
            <a:ext cx="8352928" cy="966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Цель –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творческого и научно-технического потенциала обучающихся через освоение начальных знаний и умений в области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FPV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пилотирования беспилотных летательных аппаратов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538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1435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195486"/>
            <a:ext cx="7416824" cy="993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138488" algn="l"/>
              </a:tabLs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Задачи программы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tabLst>
                <a:tab pos="3138488" algn="l"/>
              </a:tabLst>
            </a:pP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F2235397-9E12-4FF9-AF15-C82F07DF0944}"/>
              </a:ext>
            </a:extLst>
          </p:cNvPr>
          <p:cNvSpPr/>
          <p:nvPr/>
        </p:nvSpPr>
        <p:spPr>
          <a:xfrm>
            <a:off x="320658" y="1275606"/>
            <a:ext cx="8676456" cy="3072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Обучающие:</a:t>
            </a:r>
            <a:endParaRPr lang="ru-RU" sz="1400" i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дать представление об областях применения БПЛА и перспективах развития беспилотной авиации;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познакомить с основными компонентами беспилотных летательных аппаратов и конструктивными особенностями моделей разных типов. БПЛА тип 1, БПЛА тип 2;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познакомить с принципами управления моделями БПЛА тип 1, БПЛА тип 2;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изучить правила техники безопасности при проведении полетов на БПЛА (инструкции в приложении);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обучить способам настройки и подготовки БПЛА к полету; 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обучить разным способам пилотирования БПЛА;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сформировать навыки планирования (тайм-менеджмента) в соответствии с поставленной целью;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обучить моделированию трасс для 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FPV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пилотирования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1435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195486"/>
            <a:ext cx="7416824" cy="993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138488" algn="l"/>
              </a:tabLst>
            </a:pP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42112B8B-1EEA-45A5-B5A0-2BE2F60903FF}"/>
              </a:ext>
            </a:extLst>
          </p:cNvPr>
          <p:cNvSpPr/>
          <p:nvPr/>
        </p:nvSpPr>
        <p:spPr>
          <a:xfrm>
            <a:off x="467544" y="1411892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Указ Президента № 474 от 21 июля 2020 г. «О национальных целях развития России до 2030 года»</a:t>
            </a:r>
          </a:p>
          <a:p>
            <a:pPr algn="just"/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Концепция развития дополнительного образования детей до 2030 года, утвержденной распоряжением Правительства Российской Федерации от 31 марта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125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1435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195486"/>
            <a:ext cx="7416824" cy="993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138488" algn="l"/>
              </a:tabLs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Задачи программы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EBD7C6D-CEBA-4A52-8322-34F41D54ABEC}"/>
              </a:ext>
            </a:extLst>
          </p:cNvPr>
          <p:cNvSpPr/>
          <p:nvPr/>
        </p:nvSpPr>
        <p:spPr>
          <a:xfrm>
            <a:off x="215516" y="1710429"/>
            <a:ext cx="8712968" cy="1851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Развивающие:</a:t>
            </a:r>
            <a:endParaRPr lang="ru-RU" sz="14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развивать коммуникативные навыки в процессе командной работы;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развивать способность анализировать результаты своей работы, выделять возникшие затруднения и стремиться к их преодолению;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сформировать навыки прогнозирования и ретроспективного анализа;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развивать творческие способности, креативное мышление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552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811"/>
            <a:ext cx="9144000" cy="51435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5656" y="261796"/>
            <a:ext cx="7416824" cy="993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138488" algn="l"/>
              </a:tabLs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Задачи программы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01766C4-C494-4405-B3AC-2B0F98DB61AE}"/>
              </a:ext>
            </a:extLst>
          </p:cNvPr>
          <p:cNvSpPr/>
          <p:nvPr/>
        </p:nvSpPr>
        <p:spPr>
          <a:xfrm>
            <a:off x="291788" y="1358230"/>
            <a:ext cx="8712968" cy="2744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Воспитывающие:</a:t>
            </a:r>
            <a:endParaRPr lang="ru-RU" sz="14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сформировать устойчивый интерес и мотивации к изучению технических дисциплин;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содействовать профессиональному самоопределению обучающихся;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сформировать культуру продуктивного взаимодействия в процессе решения учебных задач;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воспитывать готовность самостоятельно оценивать ситуацию и принимать решения, определяющие стратегию поведения, исходя из возникающих проблемных ситуаций.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496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 rotWithShape="1">
          <a:blip r:embed="rId2" cstate="print"/>
          <a:srcRect t="24483" b="22001"/>
          <a:stretch/>
        </p:blipFill>
        <p:spPr bwMode="auto">
          <a:xfrm>
            <a:off x="0" y="1259261"/>
            <a:ext cx="9144000" cy="275264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195486"/>
            <a:ext cx="7416824" cy="993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138488" algn="l"/>
              </a:tabLst>
            </a:pP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1FA658F8-CD7E-453C-8D22-DAD0DB43BD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6352761"/>
              </p:ext>
            </p:extLst>
          </p:nvPr>
        </p:nvGraphicFramePr>
        <p:xfrm>
          <a:off x="685981" y="339502"/>
          <a:ext cx="7632847" cy="4238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039">
                  <a:extLst>
                    <a:ext uri="{9D8B030D-6E8A-4147-A177-3AD203B41FA5}">
                      <a16:colId xmlns:a16="http://schemas.microsoft.com/office/drawing/2014/main" xmlns="" val="3333855882"/>
                    </a:ext>
                  </a:extLst>
                </a:gridCol>
                <a:gridCol w="2974650">
                  <a:extLst>
                    <a:ext uri="{9D8B030D-6E8A-4147-A177-3AD203B41FA5}">
                      <a16:colId xmlns:a16="http://schemas.microsoft.com/office/drawing/2014/main" xmlns="" val="2090912022"/>
                    </a:ext>
                  </a:extLst>
                </a:gridCol>
                <a:gridCol w="614854">
                  <a:extLst>
                    <a:ext uri="{9D8B030D-6E8A-4147-A177-3AD203B41FA5}">
                      <a16:colId xmlns:a16="http://schemas.microsoft.com/office/drawing/2014/main" xmlns="" val="2519527862"/>
                    </a:ext>
                  </a:extLst>
                </a:gridCol>
                <a:gridCol w="522798">
                  <a:extLst>
                    <a:ext uri="{9D8B030D-6E8A-4147-A177-3AD203B41FA5}">
                      <a16:colId xmlns:a16="http://schemas.microsoft.com/office/drawing/2014/main" xmlns="" val="4250302437"/>
                    </a:ext>
                  </a:extLst>
                </a:gridCol>
                <a:gridCol w="814765">
                  <a:extLst>
                    <a:ext uri="{9D8B030D-6E8A-4147-A177-3AD203B41FA5}">
                      <a16:colId xmlns:a16="http://schemas.microsoft.com/office/drawing/2014/main" xmlns="" val="2280933561"/>
                    </a:ext>
                  </a:extLst>
                </a:gridCol>
                <a:gridCol w="2422741">
                  <a:extLst>
                    <a:ext uri="{9D8B030D-6E8A-4147-A177-3AD203B41FA5}">
                      <a16:colId xmlns:a16="http://schemas.microsoft.com/office/drawing/2014/main" xmlns="" val="180549491"/>
                    </a:ext>
                  </a:extLst>
                </a:gridCol>
              </a:tblGrid>
              <a:tr h="364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№</a:t>
                      </a:r>
                      <a:endParaRPr lang="ru-RU" sz="4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п/п</a:t>
                      </a:r>
                      <a:endParaRPr lang="ru-RU" sz="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Название модуля, раздела</a:t>
                      </a:r>
                      <a:endParaRPr lang="ru-RU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Всего часов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indent="190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Теория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Практика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Формы контроля/ промежуточной аттестации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extLst>
                  <a:ext uri="{0D108BD9-81ED-4DB2-BD59-A6C34878D82A}">
                    <a16:rowId xmlns:a16="http://schemas.microsoft.com/office/drawing/2014/main" xmlns="" val="3461863019"/>
                  </a:ext>
                </a:extLst>
              </a:tr>
              <a:tr h="275443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Вводное занятие.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Основы техники безопасности при работе с БПЛА 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 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extLst>
                  <a:ext uri="{0D108BD9-81ED-4DB2-BD59-A6C34878D82A}">
                    <a16:rowId xmlns:a16="http://schemas.microsoft.com/office/drawing/2014/main" xmlns="" val="111915182"/>
                  </a:ext>
                </a:extLst>
              </a:tr>
              <a:tr h="275443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Области применения БПЛА и перспективы развития беспилотной авиации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Контрольные вопросы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extLst>
                  <a:ext uri="{0D108BD9-81ED-4DB2-BD59-A6C34878D82A}">
                    <a16:rowId xmlns:a16="http://schemas.microsoft.com/office/drawing/2014/main" xmlns="" val="3222887735"/>
                  </a:ext>
                </a:extLst>
              </a:tr>
              <a:tr h="18664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Принципы работы квадрокоптера 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5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5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Контрольные вопросы 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extLst>
                  <a:ext uri="{0D108BD9-81ED-4DB2-BD59-A6C34878D82A}">
                    <a16:rowId xmlns:a16="http://schemas.microsoft.com/office/drawing/2014/main" xmlns="" val="2342692184"/>
                  </a:ext>
                </a:extLst>
              </a:tr>
              <a:tr h="275443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 Первый полёт в закрытом помещении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6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5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Упражнения - решение учебных задач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extLst>
                  <a:ext uri="{0D108BD9-81ED-4DB2-BD59-A6C34878D82A}">
                    <a16:rowId xmlns:a16="http://schemas.microsoft.com/office/drawing/2014/main" xmlns="" val="2384396441"/>
                  </a:ext>
                </a:extLst>
              </a:tr>
              <a:tr h="45304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 Полёт на открытом пространстве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10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9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Самостоятельное пилотирование, самоанализ, взаимоанализ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extLst>
                  <a:ext uri="{0D108BD9-81ED-4DB2-BD59-A6C34878D82A}">
                    <a16:rowId xmlns:a16="http://schemas.microsoft.com/office/drawing/2014/main" xmlns="" val="40712992"/>
                  </a:ext>
                </a:extLst>
              </a:tr>
              <a:tr h="18664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Аэросъемка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5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4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Программа фотосъемки 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extLst>
                  <a:ext uri="{0D108BD9-81ED-4DB2-BD59-A6C34878D82A}">
                    <a16:rowId xmlns:a16="http://schemas.microsoft.com/office/drawing/2014/main" xmlns="" val="1810713624"/>
                  </a:ext>
                </a:extLst>
              </a:tr>
              <a:tr h="275443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 FPV пилотирование 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6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Соревнование по пилотированию 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extLst>
                  <a:ext uri="{0D108BD9-81ED-4DB2-BD59-A6C34878D82A}">
                    <a16:rowId xmlns:a16="http://schemas.microsoft.com/office/drawing/2014/main" xmlns="" val="562430066"/>
                  </a:ext>
                </a:extLst>
              </a:tr>
              <a:tr h="45304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Фотограмметрия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Создание трехмерной модели отснятого объекта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extLst>
                  <a:ext uri="{0D108BD9-81ED-4DB2-BD59-A6C34878D82A}">
                    <a16:rowId xmlns:a16="http://schemas.microsoft.com/office/drawing/2014/main" xmlns="" val="504123462"/>
                  </a:ext>
                </a:extLst>
              </a:tr>
              <a:tr h="18664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Изготовление </a:t>
                      </a:r>
                      <a:r>
                        <a:rPr lang="en-US" sz="1050">
                          <a:effectLst/>
                        </a:rPr>
                        <a:t>FPV </a:t>
                      </a:r>
                      <a:r>
                        <a:rPr lang="ru-RU" sz="1050">
                          <a:effectLst/>
                        </a:rPr>
                        <a:t>трассы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10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10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Изготовленная мини трасса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extLst>
                  <a:ext uri="{0D108BD9-81ED-4DB2-BD59-A6C34878D82A}">
                    <a16:rowId xmlns:a16="http://schemas.microsoft.com/office/drawing/2014/main" xmlns="" val="4121597563"/>
                  </a:ext>
                </a:extLst>
              </a:tr>
              <a:tr h="36424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Отработка полетов по трассе и подготовка к соревнованиям по </a:t>
                      </a:r>
                      <a:r>
                        <a:rPr lang="en-US" sz="1050">
                          <a:effectLst/>
                        </a:rPr>
                        <a:t>FPV</a:t>
                      </a:r>
                      <a:r>
                        <a:rPr lang="ru-RU" sz="1050">
                          <a:effectLst/>
                        </a:rPr>
                        <a:t> пилотированию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18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18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Свободное владение навыками </a:t>
                      </a:r>
                      <a:r>
                        <a:rPr lang="en-US" sz="1050" dirty="0">
                          <a:effectLst/>
                        </a:rPr>
                        <a:t>FPV</a:t>
                      </a:r>
                      <a:r>
                        <a:rPr lang="ru-RU" sz="1050" dirty="0">
                          <a:effectLst/>
                        </a:rPr>
                        <a:t> пилотирования 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extLst>
                  <a:ext uri="{0D108BD9-81ED-4DB2-BD59-A6C34878D82A}">
                    <a16:rowId xmlns:a16="http://schemas.microsoft.com/office/drawing/2014/main" xmlns="" val="2744976253"/>
                  </a:ext>
                </a:extLst>
              </a:tr>
              <a:tr h="45304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Итоговое занятие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4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 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4 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Соревнования по пилотированию Промежуточная аттестация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extLst>
                  <a:ext uri="{0D108BD9-81ED-4DB2-BD59-A6C34878D82A}">
                    <a16:rowId xmlns:a16="http://schemas.microsoft.com/office/drawing/2014/main" xmlns="" val="1384301339"/>
                  </a:ext>
                </a:extLst>
              </a:tr>
              <a:tr h="18664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Итого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72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 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 10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 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 </a:t>
                      </a:r>
                      <a:endParaRPr lang="ru-RU" sz="105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 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8" marR="5958" marT="5958" marB="5958"/>
                </a:tc>
                <a:extLst>
                  <a:ext uri="{0D108BD9-81ED-4DB2-BD59-A6C34878D82A}">
                    <a16:rowId xmlns:a16="http://schemas.microsoft.com/office/drawing/2014/main" xmlns="" val="1821262772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A67B5DBF-5BAE-4A25-A035-2F7E5C46F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896" y="11090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Учебный план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386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3650"/>
            <a:ext cx="9144000" cy="51435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195486"/>
            <a:ext cx="7416824" cy="993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138488" algn="l"/>
              </a:tabLst>
            </a:pPr>
            <a:r>
              <a:rPr lang="ru-RU" b="1"/>
              <a:t>Социально-гуманитарная направленность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6ACA207-305E-4B49-B58B-555C389908E4}"/>
              </a:ext>
            </a:extLst>
          </p:cNvPr>
          <p:cNvSpPr/>
          <p:nvPr/>
        </p:nvSpPr>
        <p:spPr>
          <a:xfrm>
            <a:off x="2566651" y="270908"/>
            <a:ext cx="5090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Социально-гуманитарная направленность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9A3E15C-B9E4-46A6-B299-579E61CB7C45}"/>
              </a:ext>
            </a:extLst>
          </p:cNvPr>
          <p:cNvSpPr/>
          <p:nvPr/>
        </p:nvSpPr>
        <p:spPr>
          <a:xfrm>
            <a:off x="140893" y="848931"/>
            <a:ext cx="8748464" cy="3829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приоритетные тематические направления и практики развития: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гуманитарные и социальные науки: экономика, право, лингвистика, педагогика, культурология, психология,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регионалистика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социология;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гуманитарные технологии: технологии самоопределения и профориентации, социального проектирования и др.;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деятельность, направленная на гражданско-патриотическое самосознание, волонтерская и добровольческая деятельность;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кросскультурное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сотрудничество и взаимодействие: межнациональные и межэтнические коммуникации и др.;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деятельность по сохранению исторической памяти и культурного наследия, формирование гражданской идентичности (поисковые отряды, исторические и этнографические экспедиции, патриотические общественные клубы, движения и др.);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мышление, интеллектуальное моделирование, гуманитарное изобретательство, социальное проектирование; социальная антропология;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журналистика и медиаобразование;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индустрия гостеприимства, деловое общение и реклама. </a:t>
            </a:r>
            <a:endParaRPr lang="ru-RU" sz="14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106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1435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195486"/>
            <a:ext cx="7416824" cy="993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138488" algn="l"/>
              </a:tabLst>
            </a:pPr>
            <a:r>
              <a:rPr lang="ru-RU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Художественная направленность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3138488" algn="l"/>
              </a:tabLst>
            </a:pP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0F1D07F-BA74-4611-B1C4-003A7B35D07F}"/>
              </a:ext>
            </a:extLst>
          </p:cNvPr>
          <p:cNvSpPr/>
          <p:nvPr/>
        </p:nvSpPr>
        <p:spPr>
          <a:xfrm>
            <a:off x="3419872" y="342091"/>
            <a:ext cx="4032450" cy="3737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Художественная направленность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F56DAD47-C2A4-475E-8DAD-6A7A76183333}"/>
              </a:ext>
            </a:extLst>
          </p:cNvPr>
          <p:cNvSpPr/>
          <p:nvPr/>
        </p:nvSpPr>
        <p:spPr>
          <a:xfrm>
            <a:off x="53752" y="862453"/>
            <a:ext cx="9036496" cy="3138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</a:t>
            </a:r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приоритетные направления художественной направленности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600" b="1" i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цифровые компетенции креативных индустрий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продюсирование, 3D-дизайн, веб-дизайн, видеомонтаж, цифровая кино-теле-индустрия, гейм-дизайн, сценарное мастерство, др.;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арт-прогресс по видам искусств и жанрам художественного творчества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литературного, театрального, вокально-хорового, хореографического, инструментального, живописи, скульптуры и архитектуры;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сохранение культурного наследия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фольклор, ремесла, художественные промыслы, этнокультурные традиции народов России;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художественное творчество с применением электронных цифровых средств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дистанционных образовательных технологий; 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актуальный театр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социальный театр, этнокультурный театр, инклюзивный театр и др.;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дизайн, декоративно-прикладное творчество с использованием новых художественных материалов; арт-пространства, урбанистика; искусствознание; прикладная эстетика.</a:t>
            </a:r>
            <a:endParaRPr lang="ru-RU" sz="14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692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1435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195486"/>
            <a:ext cx="7416824" cy="993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138488" algn="l"/>
              </a:tabLst>
            </a:pP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8CC94E7-1F53-449D-B671-972D5C295878}"/>
              </a:ext>
            </a:extLst>
          </p:cNvPr>
          <p:cNvSpPr/>
          <p:nvPr/>
        </p:nvSpPr>
        <p:spPr>
          <a:xfrm>
            <a:off x="1403648" y="357151"/>
            <a:ext cx="7200800" cy="37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Физкультурно-спортивная направленность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C7CA876-56C3-419D-A4CA-02E170BCBA95}"/>
              </a:ext>
            </a:extLst>
          </p:cNvPr>
          <p:cNvSpPr/>
          <p:nvPr/>
        </p:nvSpPr>
        <p:spPr>
          <a:xfrm>
            <a:off x="311272" y="987574"/>
            <a:ext cx="8856984" cy="3539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</a:t>
            </a: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приоритетные направления физкультурно-спортивной направленности: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5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олимпийские, неолимпийские, паралимпийские,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сурдлимпийские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виды спорта;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спортивно-технические виды спорта и цифровые технологии;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Всероссийский физкультурно-спортивный комплекс «Готов к труду и обороне (ГТО)»;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технологии здорового образа жизни, фитнеса, адаптивной физической культуры и спорта;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школьные и студенческие спортивные клубы, формирование спортивного актива, организация и проведение физкультурно-оздоровительных и спортивно-массовых мероприятий;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школьные и студенческие спортивные лиги, организация и проведение физкультурных и спортивных мероприятий;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подготовка спортивного резерва, спортивных сборных команд Российской Федерации, развитие олимпийских видов спорта и т.п.;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формирование креативных компетенций в мире спорта.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418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 rotWithShape="1">
          <a:blip r:embed="rId2" cstate="print"/>
          <a:srcRect t="25658"/>
          <a:stretch/>
        </p:blipFill>
        <p:spPr bwMode="auto">
          <a:xfrm>
            <a:off x="-16033" y="1319749"/>
            <a:ext cx="9144000" cy="382375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195486"/>
            <a:ext cx="7416824" cy="993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138488" algn="l"/>
              </a:tabLst>
            </a:pP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FE23FB8-8CEB-458A-8C52-7FE82E10AC9C}"/>
              </a:ext>
            </a:extLst>
          </p:cNvPr>
          <p:cNvSpPr/>
          <p:nvPr/>
        </p:nvSpPr>
        <p:spPr>
          <a:xfrm>
            <a:off x="2851184" y="64673"/>
            <a:ext cx="4521751" cy="3737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Естественнонаучная направленность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A4465F1-7589-4202-BCD1-8244F24DDA54}"/>
              </a:ext>
            </a:extLst>
          </p:cNvPr>
          <p:cNvSpPr/>
          <p:nvPr/>
        </p:nvSpPr>
        <p:spPr>
          <a:xfrm>
            <a:off x="72008" y="401436"/>
            <a:ext cx="8748464" cy="4224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Приоритетные тематические направления и практики развития: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агротехнологии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агротехнологии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растениеводства, животноводства, широкого спектра применения (гидропоника, аэропоника, цифровые фермы, и др.), селекция и семеноводство);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освоение Арктики и мирового океана;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экологический мониторинг;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сохранение редких видов крупных птиц (флагманских видов,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реинтродукция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охрана растений, ботанические сады;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интенсивное использование и воспроизводство лесов; охрана и защита лесов, сохранение экологического потенциала;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изучение почв, технологии восстановления плодородия почв;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ответственное обращение с твердыми коммунальными отходами (ТКО), рециклинг, технологии экономики замкнутого цикла;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генетика, персонализированная и прогностическая медицина;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молекулярная биология и биотехнология;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нейротехнологии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когнитивные исследования;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персонализированная медицина и высокотехнологичное здравоохранение;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Геофизика. Геоморфология. Геология полезных ископаемых. Гидрогеология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131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1435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195486"/>
            <a:ext cx="7416824" cy="993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/>
              <a:t>Техническая направленность</a:t>
            </a: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FF9E58AE-0395-4FE1-AF1C-9AD1A7A288BA}"/>
              </a:ext>
            </a:extLst>
          </p:cNvPr>
          <p:cNvSpPr/>
          <p:nvPr/>
        </p:nvSpPr>
        <p:spPr>
          <a:xfrm>
            <a:off x="3203848" y="239196"/>
            <a:ext cx="3569310" cy="3737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Техническая направленность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B719968-ADB0-4748-8C6F-1CC045ABA6C2}"/>
              </a:ext>
            </a:extLst>
          </p:cNvPr>
          <p:cNvSpPr/>
          <p:nvPr/>
        </p:nvSpPr>
        <p:spPr>
          <a:xfrm>
            <a:off x="339160" y="771550"/>
            <a:ext cx="8856984" cy="37637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приоритетные направления технической направленности: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большие данные, искусственный интеллект и машинное обучение;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технологии создания интеллектуальных систем управления и «умных» инфраструктур;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технологии межмашинного взаимодействия и «интернета вещей»;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кибербезопасность;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технологии виртуальной, дополненной и смешанной реальности;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медиатехнологии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аэрокосмические технологии;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аддитивные и гибридные технологии;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интеллектуальные производственные технологии и робототехника;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транспортные системы;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новая энергетика;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нанотехнологии и новые материалы;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фотоника и оптические технологии;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квантовые технологии.</a:t>
            </a:r>
            <a:endParaRPr lang="ru-RU" sz="14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200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 rotWithShape="1">
          <a:blip r:embed="rId2" cstate="print"/>
          <a:srcRect t="26005"/>
          <a:stretch/>
        </p:blipFill>
        <p:spPr bwMode="auto">
          <a:xfrm>
            <a:off x="-27155" y="1491630"/>
            <a:ext cx="9144000" cy="380596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195486"/>
            <a:ext cx="7416824" cy="993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/>
              <a:t>Туристско-краеведческая направленность</a:t>
            </a: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240C5A1-6295-4DAF-A8A6-0A15C29E6B2F}"/>
              </a:ext>
            </a:extLst>
          </p:cNvPr>
          <p:cNvSpPr/>
          <p:nvPr/>
        </p:nvSpPr>
        <p:spPr>
          <a:xfrm>
            <a:off x="1889956" y="82909"/>
            <a:ext cx="5364088" cy="37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Туристско-краеведческая направленность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4BCC3C2A-73AC-4D24-A27F-8644EBE61BDF}"/>
              </a:ext>
            </a:extLst>
          </p:cNvPr>
          <p:cNvSpPr/>
          <p:nvPr/>
        </p:nvSpPr>
        <p:spPr>
          <a:xfrm>
            <a:off x="179512" y="344089"/>
            <a:ext cx="8784976" cy="4455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Основные направления деятельности: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туризм (социальный, культурно-познавательный, образовательный, активный); 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обеспечение безопасности жизнедеятельности в природной и городской среде;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регионоведение и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регионалистика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культурно-познавательный туризм и экскурсии; 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музейная педагогика;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исследовательское краеведение; 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этнография;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научно-образовательный туризм;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профессии в туризме: экспедиционная деятельность (геология, археология, экология и т.д.); 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спортивный туризм; 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спортивное ориентирование; 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промышленный туризм; 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школа безопасности; 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служебно-прикладные виды профессиональной деятельности (спасатели, пожарные, силовые структуры) юный спасатель; 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деятельность гидов-экскурсоводов; юные инструкторы и судьи соревнований;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туристические слеты и фестивали как социально значимые мероприятия;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походно-экспедиционная деятельность.</a:t>
            </a:r>
            <a:endParaRPr lang="ru-RU" sz="14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773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а-экра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1435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287541"/>
            <a:ext cx="7416824" cy="993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138488" algn="l"/>
              </a:tabLst>
            </a:pP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63564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6FB7ADF-4134-43CB-8AFF-8A11A5E71860}"/>
              </a:ext>
            </a:extLst>
          </p:cNvPr>
          <p:cNvSpPr/>
          <p:nvPr/>
        </p:nvSpPr>
        <p:spPr>
          <a:xfrm>
            <a:off x="323528" y="1335066"/>
            <a:ext cx="8496944" cy="2678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Дополнительная общеобразовательная (общеразвивающая) программа «Начальная военная подготовка»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Авторы – составители: 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Филин Владимир Александрович, педагог-организатор Регионального центра патриотического воспитания граждан и допризывной подготовки молодежи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Егорова Татьяна Юрьевна, методист Регионального модельного центра дополнительного образования детей в Курганской области 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842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1715</Words>
  <Application>Microsoft Office PowerPoint</Application>
  <PresentationFormat>Экран (16:9)</PresentationFormat>
  <Paragraphs>330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42</cp:revision>
  <dcterms:created xsi:type="dcterms:W3CDTF">2022-11-21T07:54:03Z</dcterms:created>
  <dcterms:modified xsi:type="dcterms:W3CDTF">2023-11-13T10:21:48Z</dcterms:modified>
</cp:coreProperties>
</file>