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0" r:id="rId3"/>
    <p:sldId id="261" r:id="rId4"/>
    <p:sldId id="263" r:id="rId5"/>
    <p:sldId id="264" r:id="rId6"/>
    <p:sldId id="269" r:id="rId7"/>
    <p:sldId id="266" r:id="rId8"/>
    <p:sldId id="267" r:id="rId9"/>
    <p:sldId id="268" r:id="rId10"/>
    <p:sldId id="270" r:id="rId11"/>
    <p:sldId id="273" r:id="rId12"/>
    <p:sldId id="279" r:id="rId13"/>
    <p:sldId id="274" r:id="rId14"/>
    <p:sldId id="275" r:id="rId15"/>
    <p:sldId id="276" r:id="rId16"/>
    <p:sldId id="277" r:id="rId17"/>
    <p:sldId id="282" r:id="rId18"/>
    <p:sldId id="278" r:id="rId19"/>
    <p:sldId id="281" r:id="rId20"/>
    <p:sldId id="284" r:id="rId21"/>
    <p:sldId id="283" r:id="rId22"/>
    <p:sldId id="285" r:id="rId23"/>
    <p:sldId id="287" r:id="rId24"/>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730" y="8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66D97-3C5B-4DC8-B299-8C0443F6800A}" type="datetimeFigureOut">
              <a:rPr lang="ru-RU" smtClean="0"/>
              <a:t>10.11.2023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3D5AE2-A674-4878-8181-F0B02B61219D}" type="slidenum">
              <a:rPr lang="ru-RU" smtClean="0"/>
              <a:t>‹#›</a:t>
            </a:fld>
            <a:endParaRPr lang="ru-RU"/>
          </a:p>
        </p:txBody>
      </p:sp>
    </p:spTree>
    <p:extLst>
      <p:ext uri="{BB962C8B-B14F-4D97-AF65-F5344CB8AC3E}">
        <p14:creationId xmlns:p14="http://schemas.microsoft.com/office/powerpoint/2010/main" val="3249070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03D5AE2-A674-4878-8181-F0B02B61219D}" type="slidenum">
              <a:rPr lang="ru-RU" smtClean="0"/>
              <a:t>8</a:t>
            </a:fld>
            <a:endParaRPr lang="ru-RU"/>
          </a:p>
        </p:txBody>
      </p:sp>
    </p:spTree>
    <p:extLst>
      <p:ext uri="{BB962C8B-B14F-4D97-AF65-F5344CB8AC3E}">
        <p14:creationId xmlns:p14="http://schemas.microsoft.com/office/powerpoint/2010/main" val="3438278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normativ.kontur.ru/document?moduleid=9&amp;documentid=379740#l22"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vk.com/rmc45"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vk.com/away.php?to=https%3A%2F%2Frmc.crsk45.ru&amp;cc_key="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normativ.kontur.ru/document?moduleid=1&amp;documentid=414971#l2"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0"/>
            <a:ext cx="9144000" cy="5143501"/>
          </a:xfrm>
          <a:prstGeom prst="rect">
            <a:avLst/>
          </a:prstGeom>
          <a:noFill/>
        </p:spPr>
      </p:pic>
      <p:sp>
        <p:nvSpPr>
          <p:cNvPr id="3" name="Прямоугольник 2"/>
          <p:cNvSpPr/>
          <p:nvPr/>
        </p:nvSpPr>
        <p:spPr>
          <a:xfrm>
            <a:off x="1475656" y="267494"/>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1600" b="1" dirty="0">
                <a:solidFill>
                  <a:srgbClr val="002060"/>
                </a:solidFill>
                <a:latin typeface="Arial" pitchFamily="34" charset="0"/>
                <a:cs typeface="Arial" pitchFamily="34" charset="0"/>
              </a:rPr>
              <a:t>ДЕПАРТАМЕНТ ОБРАЗОВАНИЯ И НАУКИ КУРГАНСКОЙ ОБЛАСТИ</a:t>
            </a:r>
          </a:p>
          <a:p>
            <a:pPr algn="ctr">
              <a:tabLst>
                <a:tab pos="3138488" algn="l"/>
              </a:tabLst>
            </a:pPr>
            <a:r>
              <a:rPr lang="ru-RU" sz="1600" b="1" dirty="0">
                <a:solidFill>
                  <a:srgbClr val="002060"/>
                </a:solidFill>
                <a:latin typeface="Arial" pitchFamily="34" charset="0"/>
                <a:cs typeface="Arial" pitchFamily="34" charset="0"/>
              </a:rPr>
              <a:t>ГАНОУ КО «ЦЕНТР РАЗВИТИЯ СОВРЕМЕННЫХ КОМПЕТЕНЦИЙ»</a:t>
            </a:r>
          </a:p>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5" name="Прямоугольник 4"/>
          <p:cNvSpPr/>
          <p:nvPr/>
        </p:nvSpPr>
        <p:spPr>
          <a:xfrm>
            <a:off x="3707904" y="4100400"/>
            <a:ext cx="1958741" cy="369332"/>
          </a:xfrm>
          <a:prstGeom prst="rect">
            <a:avLst/>
          </a:prstGeom>
        </p:spPr>
        <p:txBody>
          <a:bodyPr wrap="none">
            <a:spAutoFit/>
          </a:bodyPr>
          <a:lstStyle/>
          <a:p>
            <a:r>
              <a:rPr lang="ru-RU" b="1" dirty="0">
                <a:solidFill>
                  <a:srgbClr val="002060"/>
                </a:solidFill>
                <a:latin typeface="Arial" pitchFamily="34" charset="0"/>
                <a:cs typeface="Arial" pitchFamily="34" charset="0"/>
              </a:rPr>
              <a:t>г. Курган, 2023 г</a:t>
            </a:r>
            <a:endParaRPr lang="ru-RU" dirty="0"/>
          </a:p>
        </p:txBody>
      </p:sp>
      <p:sp>
        <p:nvSpPr>
          <p:cNvPr id="2" name="Прямоугольник 1">
            <a:extLst>
              <a:ext uri="{FF2B5EF4-FFF2-40B4-BE49-F238E27FC236}">
                <a16:creationId xmlns:a16="http://schemas.microsoft.com/office/drawing/2014/main" id="{3EFB5DBD-9972-4936-9AC0-589B7DA1C72A}"/>
              </a:ext>
            </a:extLst>
          </p:cNvPr>
          <p:cNvSpPr/>
          <p:nvPr/>
        </p:nvSpPr>
        <p:spPr>
          <a:xfrm>
            <a:off x="899592" y="1528438"/>
            <a:ext cx="7776864" cy="2554545"/>
          </a:xfrm>
          <a:prstGeom prst="rect">
            <a:avLst/>
          </a:prstGeom>
        </p:spPr>
        <p:txBody>
          <a:bodyPr wrap="square">
            <a:spAutoFit/>
          </a:bodyPr>
          <a:lstStyle/>
          <a:p>
            <a:pPr algn="ctr"/>
            <a:r>
              <a:rPr lang="ru-RU" sz="2400" b="1" dirty="0">
                <a:solidFill>
                  <a:srgbClr val="002060"/>
                </a:solidFill>
                <a:latin typeface="Arial" panose="020B0604020202020204" pitchFamily="34" charset="0"/>
                <a:cs typeface="Arial" panose="020B0604020202020204" pitchFamily="34" charset="0"/>
              </a:rPr>
              <a:t> </a:t>
            </a:r>
            <a:r>
              <a:rPr lang="ru-RU" sz="2800" b="1" dirty="0">
                <a:solidFill>
                  <a:srgbClr val="0070C0"/>
                </a:solidFill>
                <a:latin typeface="Arial" panose="020B0604020202020204" pitchFamily="34" charset="0"/>
                <a:cs typeface="Arial" panose="020B0604020202020204" pitchFamily="34" charset="0"/>
              </a:rPr>
              <a:t>«Организационно-управленческие условия внедрения Целевой модели </a:t>
            </a:r>
          </a:p>
          <a:p>
            <a:pPr algn="ctr"/>
            <a:r>
              <a:rPr lang="ru-RU" sz="2800" b="1" dirty="0">
                <a:solidFill>
                  <a:srgbClr val="0070C0"/>
                </a:solidFill>
                <a:latin typeface="Arial" panose="020B0604020202020204" pitchFamily="34" charset="0"/>
                <a:cs typeface="Arial" panose="020B0604020202020204" pitchFamily="34" charset="0"/>
              </a:rPr>
              <a:t>на муниципальном уровне»</a:t>
            </a:r>
          </a:p>
          <a:p>
            <a:pPr algn="ctr"/>
            <a:endParaRPr lang="ru-RU" sz="1200" b="1" dirty="0">
              <a:solidFill>
                <a:srgbClr val="002060"/>
              </a:solidFill>
              <a:latin typeface="Arial" panose="020B0604020202020204" pitchFamily="34" charset="0"/>
              <a:cs typeface="Arial" panose="020B0604020202020204" pitchFamily="34" charset="0"/>
            </a:endParaRPr>
          </a:p>
          <a:p>
            <a:pPr algn="ctr"/>
            <a:r>
              <a:rPr lang="ru-RU" sz="1600" b="1" dirty="0">
                <a:solidFill>
                  <a:srgbClr val="002060"/>
                </a:solidFill>
                <a:latin typeface="Arial" panose="020B0604020202020204" pitchFamily="34" charset="0"/>
                <a:cs typeface="Arial" panose="020B0604020202020204" pitchFamily="34" charset="0"/>
              </a:rPr>
              <a:t>(курсы по дополнительной профессиональной программе повышения квалификации для руководителей муниципальных опорных центров, муниципальных администраторов АИС «Навигатор дополнительного образования Курганской области»)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123478"/>
            <a:ext cx="9144000" cy="5143501"/>
          </a:xfrm>
          <a:prstGeom prst="rect">
            <a:avLst/>
          </a:prstGeom>
          <a:noFill/>
        </p:spPr>
      </p:pic>
      <p:sp>
        <p:nvSpPr>
          <p:cNvPr id="3" name="Прямоугольник 2"/>
          <p:cNvSpPr/>
          <p:nvPr/>
        </p:nvSpPr>
        <p:spPr>
          <a:xfrm>
            <a:off x="1368356" y="264528"/>
            <a:ext cx="7416824" cy="10527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b="1" dirty="0">
                <a:solidFill>
                  <a:srgbClr val="002060"/>
                </a:solidFill>
                <a:latin typeface="Arial" pitchFamily="34" charset="0"/>
                <a:cs typeface="Arial" pitchFamily="34" charset="0"/>
              </a:rPr>
              <a:t>Указ Президента Российской Федерации </a:t>
            </a:r>
          </a:p>
          <a:p>
            <a:pPr algn="ctr">
              <a:tabLst>
                <a:tab pos="3138488" algn="l"/>
              </a:tabLst>
            </a:pPr>
            <a:r>
              <a:rPr lang="ru-RU" b="1" dirty="0">
                <a:solidFill>
                  <a:srgbClr val="002060"/>
                </a:solidFill>
                <a:latin typeface="Arial" pitchFamily="34" charset="0"/>
                <a:cs typeface="Arial" pitchFamily="34" charset="0"/>
              </a:rPr>
              <a:t>от 9 ноября 2022 года № 809  «Об утверждении Основ государственной политики по сохранению и укреплению традиционных российских духовно-нравственных ценностей»</a:t>
            </a: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05E6AE5B-77E6-41CA-B87B-3A2D98C2A7E3}"/>
              </a:ext>
            </a:extLst>
          </p:cNvPr>
          <p:cNvSpPr/>
          <p:nvPr/>
        </p:nvSpPr>
        <p:spPr>
          <a:xfrm>
            <a:off x="251520" y="1556088"/>
            <a:ext cx="8568952" cy="2031325"/>
          </a:xfrm>
          <a:prstGeom prst="rect">
            <a:avLst/>
          </a:prstGeom>
        </p:spPr>
        <p:txBody>
          <a:bodyPr wrap="square">
            <a:spAutoFit/>
          </a:bodyPr>
          <a:lstStyle/>
          <a:p>
            <a:pPr algn="ctr">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Традиционные ценности - это нравственные ориентиры, формирующие мировоззрение граждан России, передаваемые от поколения к поколению, лежащие в основе общероссийской гражданской идентичности и единого культурного пространства страны, укрепляющие гражданское единство, нашедшие свое уникальное, самобытное проявление в духовном, историческом и культурном развитии многонационального народа России</a:t>
            </a:r>
          </a:p>
        </p:txBody>
      </p:sp>
    </p:spTree>
    <p:extLst>
      <p:ext uri="{BB962C8B-B14F-4D97-AF65-F5344CB8AC3E}">
        <p14:creationId xmlns:p14="http://schemas.microsoft.com/office/powerpoint/2010/main" val="957601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545737" y="210148"/>
            <a:ext cx="7416824" cy="921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b="1" dirty="0">
                <a:solidFill>
                  <a:srgbClr val="002060"/>
                </a:solidFill>
                <a:latin typeface="Arial" pitchFamily="34" charset="0"/>
                <a:cs typeface="Arial" pitchFamily="34" charset="0"/>
              </a:rPr>
              <a:t>Основные направления Стратегии</a:t>
            </a: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5" name="Прямоугольник 4">
            <a:extLst>
              <a:ext uri="{FF2B5EF4-FFF2-40B4-BE49-F238E27FC236}">
                <a16:creationId xmlns:a16="http://schemas.microsoft.com/office/drawing/2014/main" id="{1BE6A3E3-6D48-45C5-B44C-EDBDD6610252}"/>
              </a:ext>
            </a:extLst>
          </p:cNvPr>
          <p:cNvSpPr/>
          <p:nvPr/>
        </p:nvSpPr>
        <p:spPr>
          <a:xfrm>
            <a:off x="485800" y="1347614"/>
            <a:ext cx="8460432" cy="3046988"/>
          </a:xfrm>
          <a:prstGeom prst="rect">
            <a:avLst/>
          </a:prstGeom>
        </p:spPr>
        <p:txBody>
          <a:bodyPr wrap="square">
            <a:spAutoFit/>
          </a:bodyPr>
          <a:lstStyle/>
          <a:p>
            <a:pPr indent="428625" algn="just">
              <a:spcAft>
                <a:spcPts val="0"/>
              </a:spcAft>
            </a:pPr>
            <a:r>
              <a:rPr lang="ru-RU" sz="1600" b="1" dirty="0">
                <a:solidFill>
                  <a:srgbClr val="002060"/>
                </a:solidFill>
                <a:latin typeface="Arial" panose="020B0604020202020204" pitchFamily="34" charset="0"/>
                <a:ea typeface="Calibri" panose="020F0502020204030204" pitchFamily="34" charset="0"/>
                <a:cs typeface="Arial" panose="020B0604020202020204" pitchFamily="34" charset="0"/>
              </a:rPr>
              <a:t>- совершенствование системы государственной поддержки проектов в области культуры и образования с учетом целей государственной политики по сохранению и укреплению традиционных ценностей;</a:t>
            </a:r>
            <a:endParaRPr lang="ru-RU" sz="16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28625" algn="just">
              <a:spcAft>
                <a:spcPts val="0"/>
              </a:spcAft>
            </a:pPr>
            <a:r>
              <a:rPr lang="ru-RU" sz="1600" b="1" dirty="0">
                <a:solidFill>
                  <a:srgbClr val="002060"/>
                </a:solidFill>
                <a:latin typeface="Arial" panose="020B0604020202020204" pitchFamily="34" charset="0"/>
                <a:ea typeface="Calibri" panose="020F0502020204030204" pitchFamily="34" charset="0"/>
                <a:cs typeface="Arial" panose="020B0604020202020204" pitchFamily="34" charset="0"/>
              </a:rPr>
              <a:t>- совершенствование форм и методов воспитания и образования детей и молодежи в соответствии с целями государственной политики по сохранению и укреплению традиционных ценностей;</a:t>
            </a:r>
            <a:endParaRPr lang="ru-RU" sz="16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28625" algn="just">
              <a:spcAft>
                <a:spcPts val="0"/>
              </a:spcAft>
            </a:pPr>
            <a:r>
              <a:rPr lang="ru-RU" sz="1600" b="1" dirty="0">
                <a:solidFill>
                  <a:srgbClr val="002060"/>
                </a:solidFill>
                <a:latin typeface="Arial" panose="020B0604020202020204" pitchFamily="34" charset="0"/>
                <a:ea typeface="Calibri" panose="020F0502020204030204" pitchFamily="34" charset="0"/>
                <a:cs typeface="Arial" panose="020B0604020202020204" pitchFamily="34" charset="0"/>
              </a:rPr>
              <a:t>- повышение эффективности деятельности научных, образовательных, просветительских организаций и организаций культуры по защите исторической правды, сохранению исторической памяти, противодействию фальсификации истории;</a:t>
            </a:r>
            <a:endParaRPr lang="ru-RU" sz="16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indent="428625" algn="just">
              <a:spcAft>
                <a:spcPts val="0"/>
              </a:spcAft>
            </a:pPr>
            <a:r>
              <a:rPr lang="ru-RU" sz="1600" b="1" kern="0" dirty="0">
                <a:solidFill>
                  <a:srgbClr val="002060"/>
                </a:solidFill>
                <a:latin typeface="Arial" panose="020B0604020202020204" pitchFamily="34" charset="0"/>
                <a:ea typeface="Calibri" panose="020F0502020204030204" pitchFamily="34" charset="0"/>
                <a:cs typeface="Arial" panose="020B0604020202020204" pitchFamily="34" charset="0"/>
              </a:rPr>
              <a:t>- сохранение и укрепление традиционных ценностей, передача от поколения к поколению;</a:t>
            </a:r>
            <a:endParaRPr lang="ru-RU" sz="1600" b="1" kern="100" dirty="0">
              <a:solidFill>
                <a:srgbClr val="002060"/>
              </a:solidFill>
              <a:latin typeface="Arial" panose="020B0604020202020204" pitchFamily="34" charset="0"/>
              <a:ea typeface="Lucida Sans Unicode" panose="020B0602030504020204" pitchFamily="34" charset="0"/>
              <a:cs typeface="Arial" panose="020B0604020202020204" pitchFamily="34" charset="0"/>
            </a:endParaRPr>
          </a:p>
        </p:txBody>
      </p:sp>
    </p:spTree>
    <p:extLst>
      <p:ext uri="{BB962C8B-B14F-4D97-AF65-F5344CB8AC3E}">
        <p14:creationId xmlns:p14="http://schemas.microsoft.com/office/powerpoint/2010/main" val="211255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48783" y="-32370"/>
            <a:ext cx="9144000" cy="5143501"/>
          </a:xfrm>
          <a:prstGeom prst="rect">
            <a:avLst/>
          </a:prstGeom>
          <a:noFill/>
        </p:spPr>
      </p:pic>
      <p:sp>
        <p:nvSpPr>
          <p:cNvPr id="3" name="Прямоугольник 2"/>
          <p:cNvSpPr/>
          <p:nvPr/>
        </p:nvSpPr>
        <p:spPr>
          <a:xfrm>
            <a:off x="1403648" y="104172"/>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2000" b="1" dirty="0">
                <a:solidFill>
                  <a:srgbClr val="002060"/>
                </a:solidFill>
                <a:latin typeface="Arial" pitchFamily="34" charset="0"/>
                <a:cs typeface="Arial" pitchFamily="34" charset="0"/>
              </a:rPr>
              <a:t>Ожидаемые результаты</a:t>
            </a: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CF6033A8-DC60-49EB-9712-8F518E20ED9B}"/>
              </a:ext>
            </a:extLst>
          </p:cNvPr>
          <p:cNvSpPr/>
          <p:nvPr/>
        </p:nvSpPr>
        <p:spPr>
          <a:xfrm>
            <a:off x="755576" y="1491630"/>
            <a:ext cx="7956376" cy="2031325"/>
          </a:xfrm>
          <a:prstGeom prst="rect">
            <a:avLst/>
          </a:prstGeom>
        </p:spPr>
        <p:txBody>
          <a:bodyPr wrap="square">
            <a:spAutoFit/>
          </a:bodyPr>
          <a:lstStyle/>
          <a:p>
            <a:pPr algn="just">
              <a:spcAft>
                <a:spcPts val="0"/>
              </a:spcAft>
            </a:pPr>
            <a:endParaRPr lang="ru-RU" kern="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ru-RU" kern="0"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сбережение и приумножение народов России;</a:t>
            </a:r>
            <a:endParaRPr lang="ru-RU" b="1"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сохранение общероссийской гражданской идентичности;</a:t>
            </a:r>
            <a:endParaRPr lang="ru-RU" b="1"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развитие человеческого потенциала;</a:t>
            </a:r>
            <a:endParaRPr lang="ru-RU" b="1"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поддержание гражданского мира и согласия в стране;</a:t>
            </a:r>
            <a:endParaRPr lang="ru-RU" b="1"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укрепление законности и правопорядка;</a:t>
            </a:r>
            <a:endParaRPr lang="ru-RU" b="1"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формирование безопасного информационного пространства</a:t>
            </a:r>
            <a:r>
              <a:rPr lang="ru-RU" b="1" dirty="0">
                <a:latin typeface="Arial" panose="020B0604020202020204" pitchFamily="34" charset="0"/>
                <a:ea typeface="Times New Roman" panose="02020603050405020304" pitchFamily="18" charset="0"/>
              </a:rPr>
              <a:t> </a:t>
            </a:r>
            <a:endParaRPr lang="ru-RU"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403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1600" b="1" dirty="0">
                <a:solidFill>
                  <a:srgbClr val="002060"/>
                </a:solidFill>
                <a:latin typeface="Arial" panose="020B0604020202020204" pitchFamily="34" charset="0"/>
                <a:ea typeface="Times New Roman" panose="02020603050405020304" pitchFamily="18" charset="0"/>
              </a:rPr>
              <a:t>Указ Президента РФ от 17 мая 2023 г. № 358 «О Стратегии                                                                   комплексной безопасности детей в Российской Федерации                                                                 на период  до 2030 года»</a:t>
            </a:r>
          </a:p>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ACBDF84B-4504-481F-8CD6-35E28106B419}"/>
              </a:ext>
            </a:extLst>
          </p:cNvPr>
          <p:cNvSpPr/>
          <p:nvPr/>
        </p:nvSpPr>
        <p:spPr>
          <a:xfrm>
            <a:off x="119256" y="1130747"/>
            <a:ext cx="8905487" cy="3767698"/>
          </a:xfrm>
          <a:prstGeom prst="rect">
            <a:avLst/>
          </a:prstGeom>
        </p:spPr>
        <p:txBody>
          <a:bodyPr wrap="square">
            <a:spAutoFit/>
          </a:bodyPr>
          <a:lstStyle/>
          <a:p>
            <a:pPr algn="just"/>
            <a:endParaRPr lang="ru-RU" sz="1600" b="1" dirty="0"/>
          </a:p>
          <a:p>
            <a:pPr algn="just"/>
            <a:r>
              <a:rPr lang="ru-RU" sz="1600" b="1" dirty="0">
                <a:solidFill>
                  <a:srgbClr val="002060"/>
                </a:solidFill>
              </a:rPr>
              <a:t>Показатели оценки эффективности Стратегии:</a:t>
            </a:r>
          </a:p>
          <a:p>
            <a:pPr algn="just"/>
            <a:r>
              <a:rPr lang="ru-RU" sz="1600" b="1" dirty="0">
                <a:solidFill>
                  <a:srgbClr val="002060"/>
                </a:solidFill>
              </a:rPr>
              <a:t>- доля детей в возрасте от 5 до 18 лет, обучающихся по дополнительным образовательным программам, в общей численности детей указанного возраста;</a:t>
            </a:r>
            <a:endParaRPr lang="ru-RU" sz="1600" dirty="0">
              <a:solidFill>
                <a:srgbClr val="002060"/>
              </a:solidFill>
            </a:endParaRPr>
          </a:p>
          <a:p>
            <a:pPr algn="just"/>
            <a:r>
              <a:rPr lang="ru-RU" sz="1600" b="1" dirty="0">
                <a:solidFill>
                  <a:srgbClr val="002060"/>
                </a:solidFill>
              </a:rPr>
              <a:t>- число детей в возрасте от 5 до 17 лет (включительно), обучающихся по дополнительным предпрофессиональным программам в области искусств;</a:t>
            </a:r>
            <a:endParaRPr lang="ru-RU" sz="1600" dirty="0">
              <a:solidFill>
                <a:srgbClr val="002060"/>
              </a:solidFill>
            </a:endParaRPr>
          </a:p>
          <a:p>
            <a:pPr algn="just"/>
            <a:r>
              <a:rPr lang="ru-RU" sz="1600" b="1" dirty="0">
                <a:solidFill>
                  <a:srgbClr val="002060"/>
                </a:solidFill>
              </a:rPr>
              <a:t>- доля детей в возрасте от 3 до 18 лет, занимающихся физической культурой и спортом, в общей численности детей указанного возраста;</a:t>
            </a:r>
            <a:endParaRPr lang="ru-RU" sz="1600" dirty="0">
              <a:solidFill>
                <a:srgbClr val="002060"/>
              </a:solidFill>
            </a:endParaRPr>
          </a:p>
          <a:p>
            <a:pPr algn="just"/>
            <a:r>
              <a:rPr lang="ru-RU" sz="1600" b="1" dirty="0">
                <a:solidFill>
                  <a:srgbClr val="002060"/>
                </a:solidFill>
              </a:rPr>
              <a:t>- число детей, отдохнувших за лето в организациях отдыха детей и их оздоровления;</a:t>
            </a:r>
            <a:endParaRPr lang="ru-RU" sz="1600" dirty="0">
              <a:solidFill>
                <a:srgbClr val="002060"/>
              </a:solidFill>
            </a:endParaRPr>
          </a:p>
          <a:p>
            <a:pPr algn="just"/>
            <a:r>
              <a:rPr lang="ru-RU" sz="1600" b="1" dirty="0">
                <a:solidFill>
                  <a:srgbClr val="002060"/>
                </a:solidFill>
              </a:rPr>
              <a:t>- число лиц в возрасте от 7 до 13 лет и от 14 до 35 лет, вовлеченных центрами (сообществами, объединениями) поддержки добровольчества (</a:t>
            </a:r>
            <a:r>
              <a:rPr lang="ru-RU" sz="1600" b="1" dirty="0" err="1">
                <a:solidFill>
                  <a:srgbClr val="002060"/>
                </a:solidFill>
              </a:rPr>
              <a:t>волонтерства</a:t>
            </a:r>
            <a:r>
              <a:rPr lang="ru-RU" sz="1600" b="1" dirty="0">
                <a:solidFill>
                  <a:srgbClr val="002060"/>
                </a:solidFill>
              </a:rPr>
              <a:t>) в добровольческую (волонтерскую) деятельность на территории субъекта Российской Федерации;</a:t>
            </a:r>
            <a:endParaRPr lang="ru-RU" sz="1600" dirty="0">
              <a:solidFill>
                <a:srgbClr val="002060"/>
              </a:solidFill>
            </a:endParaRPr>
          </a:p>
          <a:p>
            <a:pPr indent="449580" algn="ctr">
              <a:spcAft>
                <a:spcPts val="1275"/>
              </a:spcAft>
            </a:pPr>
            <a:endParaRPr lang="ru-RU" dirty="0"/>
          </a:p>
          <a:p>
            <a:pPr indent="449580" algn="ctr">
              <a:spcAft>
                <a:spcPts val="1275"/>
              </a:spcAft>
            </a:pPr>
            <a:endParaRPr lang="ru-RU"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205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1600" b="1" kern="0" dirty="0">
                <a:solidFill>
                  <a:srgbClr val="002060"/>
                </a:solidFill>
                <a:latin typeface="Arial" panose="020B0604020202020204" pitchFamily="34" charset="0"/>
                <a:ea typeface="Calibri" panose="020F0502020204030204" pitchFamily="34" charset="0"/>
                <a:cs typeface="Arial" panose="020B0604020202020204" pitchFamily="34" charset="0"/>
              </a:rPr>
              <a:t>Указ Президента Российской Федерации «Об утверждении Основ культурной политики» (в редакции от 25 января 2023 года №35)</a:t>
            </a:r>
          </a:p>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83E6DB70-2E78-4023-B6A6-670452904B26}"/>
              </a:ext>
            </a:extLst>
          </p:cNvPr>
          <p:cNvSpPr/>
          <p:nvPr/>
        </p:nvSpPr>
        <p:spPr>
          <a:xfrm>
            <a:off x="251520" y="1216926"/>
            <a:ext cx="8712968" cy="3046988"/>
          </a:xfrm>
          <a:prstGeom prst="rect">
            <a:avLst/>
          </a:prstGeom>
        </p:spPr>
        <p:txBody>
          <a:bodyPr wrap="square">
            <a:spAutoFit/>
          </a:bodyPr>
          <a:lstStyle/>
          <a:p>
            <a:pPr algn="just"/>
            <a:r>
              <a:rPr lang="ru-RU" b="1" dirty="0">
                <a:solidFill>
                  <a:srgbClr val="002060"/>
                </a:solidFill>
              </a:rPr>
              <a:t>Проблемы современного общества:</a:t>
            </a:r>
          </a:p>
          <a:p>
            <a:pPr algn="just"/>
            <a:r>
              <a:rPr lang="ru-RU" b="1" dirty="0">
                <a:solidFill>
                  <a:srgbClr val="002060"/>
                </a:solidFill>
              </a:rPr>
              <a:t>- разрушение традиционных российских духовно-нравственных ценностей, ослабление единства многонационального народа Российской Федерации;</a:t>
            </a:r>
            <a:endParaRPr lang="ru-RU" dirty="0">
              <a:solidFill>
                <a:srgbClr val="002060"/>
              </a:solidFill>
            </a:endParaRPr>
          </a:p>
          <a:p>
            <a:pPr algn="just"/>
            <a:r>
              <a:rPr lang="ru-RU" b="1" dirty="0">
                <a:solidFill>
                  <a:srgbClr val="002060"/>
                </a:solidFill>
              </a:rPr>
              <a:t>- снижение интеллектуального и культурного уровня общества;</a:t>
            </a:r>
            <a:endParaRPr lang="ru-RU" dirty="0">
              <a:solidFill>
                <a:srgbClr val="002060"/>
              </a:solidFill>
            </a:endParaRPr>
          </a:p>
          <a:p>
            <a:pPr algn="just"/>
            <a:r>
              <a:rPr lang="ru-RU" b="1" dirty="0">
                <a:solidFill>
                  <a:srgbClr val="002060"/>
                </a:solidFill>
              </a:rPr>
              <a:t>- рост агрессии и нетерпимости, проявления асоциального поведения;</a:t>
            </a:r>
            <a:endParaRPr lang="ru-RU" dirty="0">
              <a:solidFill>
                <a:srgbClr val="002060"/>
              </a:solidFill>
            </a:endParaRPr>
          </a:p>
          <a:p>
            <a:pPr algn="just"/>
            <a:r>
              <a:rPr lang="ru-RU" b="1" dirty="0">
                <a:solidFill>
                  <a:srgbClr val="002060"/>
                </a:solidFill>
              </a:rPr>
              <a:t>- деформация исторической памяти, негативная оценка значительных периодов отечественной истории, распространение ложного представления об исторической отсталости России;</a:t>
            </a:r>
            <a:endParaRPr lang="ru-RU" dirty="0">
              <a:solidFill>
                <a:srgbClr val="002060"/>
              </a:solidFill>
            </a:endParaRPr>
          </a:p>
          <a:p>
            <a:pPr algn="just"/>
            <a:r>
              <a:rPr lang="ru-RU" dirty="0">
                <a:solidFill>
                  <a:srgbClr val="002060"/>
                </a:solidFill>
              </a:rPr>
              <a:t>- </a:t>
            </a:r>
            <a:r>
              <a:rPr lang="ru-RU" b="1" dirty="0">
                <a:solidFill>
                  <a:srgbClr val="002060"/>
                </a:solidFill>
              </a:rPr>
              <a:t>разрыв социальных связей (дружеских, семейных, соседских), рост индивидуализма, пренебрежения правами других.</a:t>
            </a:r>
            <a:endParaRPr lang="ru-RU" dirty="0">
              <a:solidFill>
                <a:srgbClr val="002060"/>
              </a:solidFill>
            </a:endParaRPr>
          </a:p>
          <a:p>
            <a:pPr indent="449580" algn="just">
              <a:spcAft>
                <a:spcPts val="0"/>
              </a:spcAft>
            </a:pPr>
            <a:endParaRPr lang="ru-RU" sz="1200" kern="100" dirty="0">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264845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0"/>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1600" b="1" kern="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ru-RU" sz="1600" b="1" kern="0" dirty="0">
                <a:solidFill>
                  <a:srgbClr val="002060"/>
                </a:solidFill>
                <a:latin typeface="Arial" panose="020B0604020202020204" pitchFamily="34" charset="0"/>
                <a:ea typeface="Calibri" panose="020F0502020204030204" pitchFamily="34" charset="0"/>
                <a:cs typeface="Arial" panose="020B0604020202020204" pitchFamily="34" charset="0"/>
              </a:rPr>
              <a:t>Цель - формирование гармонично развитой личности,                                      разделяющей традиционные российские духовно-нравственные ценности</a:t>
            </a: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CC2FCD1A-A5B7-40B0-984A-8F86184B4E92}"/>
              </a:ext>
            </a:extLst>
          </p:cNvPr>
          <p:cNvSpPr/>
          <p:nvPr/>
        </p:nvSpPr>
        <p:spPr>
          <a:xfrm>
            <a:off x="265219" y="1189341"/>
            <a:ext cx="8613561" cy="3323987"/>
          </a:xfrm>
          <a:prstGeom prst="rect">
            <a:avLst/>
          </a:prstGeom>
        </p:spPr>
        <p:txBody>
          <a:bodyPr wrap="square">
            <a:spAutoFit/>
          </a:bodyPr>
          <a:lstStyle/>
          <a:p>
            <a:pPr indent="449580" algn="ctr">
              <a:spcAft>
                <a:spcPts val="0"/>
              </a:spcAft>
            </a:pPr>
            <a:endParaRPr lang="ru-RU" sz="1200" kern="100" dirty="0">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Условия воспитания личности:</a:t>
            </a: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поддержка общественных инициатив, благотворительных проектов;</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поддержка добровольческого движения в сфере выявления, сохранения и популяризации культурного наследия народов Российской Федерации;</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сохранение этнических культурных традиций и поддержку основанного на них народного творчества;</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сохранение народных художественных промыслов как основы этнокультурной самобытности и источника творческого потенциала народов Российской Федерации.</a:t>
            </a:r>
            <a:endParaRPr lang="ru-RU" sz="1200" kern="100" dirty="0">
              <a:solidFill>
                <a:srgbClr val="002060"/>
              </a:solidFill>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4149622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331640" y="195486"/>
            <a:ext cx="7632848"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1600" b="1" kern="100" dirty="0">
                <a:solidFill>
                  <a:srgbClr val="002060"/>
                </a:solidFill>
                <a:latin typeface="Arial" panose="020B0604020202020204" pitchFamily="34" charset="0"/>
                <a:ea typeface="Times New Roman" panose="02020603050405020304" pitchFamily="18" charset="0"/>
                <a:cs typeface="Arial" panose="020B0604020202020204" pitchFamily="34" charset="0"/>
              </a:rPr>
              <a:t>Концепция развития дополнительного образования детей до 2030 года, </a:t>
            </a:r>
            <a:r>
              <a:rPr lang="ru-RU" sz="1600" b="1" kern="0" dirty="0">
                <a:solidFill>
                  <a:srgbClr val="002060"/>
                </a:solidFill>
                <a:latin typeface="Arial" panose="020B0604020202020204" pitchFamily="34" charset="0"/>
                <a:ea typeface="Calibri" panose="020F0502020204030204" pitchFamily="34" charset="0"/>
                <a:cs typeface="Arial" panose="020B0604020202020204" pitchFamily="34" charset="0"/>
              </a:rPr>
              <a:t>утвержденная распоряжением Правительства Российской Федерации от 31 марта 2022 года № 678-р (в редакции от 15 мая 2023 года</a:t>
            </a:r>
            <a:r>
              <a:rPr lang="ru-RU" sz="1600" b="1" kern="0" dirty="0">
                <a:solidFill>
                  <a:schemeClr val="tx1"/>
                </a:solidFill>
                <a:latin typeface="Arial" panose="020B0604020202020204" pitchFamily="34" charset="0"/>
                <a:ea typeface="Calibri" panose="020F0502020204030204" pitchFamily="34" charset="0"/>
                <a:cs typeface="Arial" panose="020B0604020202020204" pitchFamily="34" charset="0"/>
              </a:rPr>
              <a:t>).</a:t>
            </a:r>
          </a:p>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C75FB47F-A933-4D65-87D7-D533019FBDC1}"/>
              </a:ext>
            </a:extLst>
          </p:cNvPr>
          <p:cNvSpPr/>
          <p:nvPr/>
        </p:nvSpPr>
        <p:spPr>
          <a:xfrm>
            <a:off x="107504" y="1131590"/>
            <a:ext cx="8749480" cy="3370153"/>
          </a:xfrm>
          <a:prstGeom prst="rect">
            <a:avLst/>
          </a:prstGeom>
        </p:spPr>
        <p:txBody>
          <a:bodyPr wrap="square">
            <a:spAutoFit/>
          </a:bodyPr>
          <a:lstStyle/>
          <a:p>
            <a:pPr indent="449580" algn="just">
              <a:spcAft>
                <a:spcPts val="0"/>
              </a:spcAft>
            </a:pPr>
            <a:endParaRPr lang="ru-RU" sz="900" b="1" dirty="0">
              <a:solidFill>
                <a:srgbClr val="002060"/>
              </a:solidFill>
            </a:endParaRPr>
          </a:p>
          <a:p>
            <a:pPr indent="449580" algn="just">
              <a:spcAft>
                <a:spcPts val="0"/>
              </a:spcAft>
            </a:pPr>
            <a:r>
              <a:rPr lang="ru-RU" sz="1600" b="1" dirty="0">
                <a:solidFill>
                  <a:srgbClr val="002060"/>
                </a:solidFill>
              </a:rPr>
              <a:t>Задачи:</a:t>
            </a:r>
          </a:p>
          <a:p>
            <a:pPr marL="285750" indent="-285750" algn="just">
              <a:spcAft>
                <a:spcPts val="0"/>
              </a:spcAft>
              <a:buFontTx/>
              <a:buChar char="-"/>
            </a:pPr>
            <a:r>
              <a:rPr lang="ru-RU" sz="1600" b="1" dirty="0">
                <a:solidFill>
                  <a:srgbClr val="002060"/>
                </a:solidFill>
              </a:rPr>
              <a:t>совершенствование системы организации и управления дополнительного образования;</a:t>
            </a:r>
          </a:p>
          <a:p>
            <a:pPr marL="285750" indent="-285750" algn="just">
              <a:spcAft>
                <a:spcPts val="0"/>
              </a:spcAft>
              <a:buFontTx/>
              <a:buChar char="-"/>
            </a:pPr>
            <a:r>
              <a:rPr lang="ru-RU" sz="1600" b="1" dirty="0">
                <a:solidFill>
                  <a:srgbClr val="002060"/>
                </a:solidFill>
              </a:rPr>
              <a:t>совершенствование системы персонифицированного учета и персонифицированного финансирования ;</a:t>
            </a:r>
          </a:p>
          <a:p>
            <a:pPr marL="285750" indent="-285750" algn="just">
              <a:spcAft>
                <a:spcPts val="0"/>
              </a:spcAft>
              <a:buFontTx/>
              <a:buChar char="-"/>
            </a:pPr>
            <a:r>
              <a:rPr lang="ru-RU" sz="1600" b="1" dirty="0">
                <a:solidFill>
                  <a:srgbClr val="002060"/>
                </a:solidFill>
              </a:rPr>
              <a:t>обновление содержания и методов обучения при реализации дополнительных общеобразовательных программ;</a:t>
            </a:r>
          </a:p>
          <a:p>
            <a:pPr marL="285750" indent="-285750" algn="just">
              <a:spcAft>
                <a:spcPts val="0"/>
              </a:spcAft>
              <a:buFontTx/>
              <a:buChar char="-"/>
            </a:pPr>
            <a:r>
              <a:rPr lang="ru-RU" sz="1600" b="1" dirty="0">
                <a:solidFill>
                  <a:srgbClr val="002060"/>
                </a:solidFill>
              </a:rPr>
              <a:t>расширение участия организаций негосударственного сектора;</a:t>
            </a:r>
          </a:p>
          <a:p>
            <a:pPr marL="285750" indent="-285750" algn="just">
              <a:buFontTx/>
              <a:buChar char="-"/>
            </a:pPr>
            <a:r>
              <a:rPr lang="ru-RU" sz="1600" b="1" dirty="0">
                <a:solidFill>
                  <a:srgbClr val="002060"/>
                </a:solidFill>
              </a:rPr>
              <a:t>вовлечение обучающихся в программы и мероприятия ранней профориентации;</a:t>
            </a:r>
          </a:p>
          <a:p>
            <a:pPr marL="285750" indent="-285750" algn="just">
              <a:spcAft>
                <a:spcPts val="0"/>
              </a:spcAft>
              <a:buFontTx/>
              <a:buChar char="-"/>
            </a:pPr>
            <a:r>
              <a:rPr lang="ru-RU" sz="1600" b="1" dirty="0">
                <a:solidFill>
                  <a:srgbClr val="002060"/>
                </a:solidFill>
              </a:rPr>
              <a:t>создание сети технологических кружков, школьных спортивных клубов и школьных спортивных лиг по видам спорта,</a:t>
            </a:r>
            <a:r>
              <a:rPr lang="ru-RU" sz="1600" dirty="0">
                <a:solidFill>
                  <a:srgbClr val="002060"/>
                </a:solidFill>
              </a:rPr>
              <a:t> </a:t>
            </a:r>
            <a:r>
              <a:rPr lang="ru-RU" sz="1600" b="1" dirty="0">
                <a:solidFill>
                  <a:srgbClr val="002060"/>
                </a:solidFill>
              </a:rPr>
              <a:t>школьных музеев, театров, </a:t>
            </a:r>
            <a:r>
              <a:rPr lang="ru-RU" sz="1600" b="1" dirty="0" err="1">
                <a:solidFill>
                  <a:srgbClr val="002060"/>
                </a:solidFill>
              </a:rPr>
              <a:t>медиацентров</a:t>
            </a:r>
            <a:r>
              <a:rPr lang="ru-RU" sz="1600" b="1" dirty="0">
                <a:solidFill>
                  <a:srgbClr val="002060"/>
                </a:solidFill>
              </a:rPr>
              <a:t>;</a:t>
            </a:r>
          </a:p>
          <a:p>
            <a:pPr marL="285750" indent="-285750" algn="just">
              <a:spcAft>
                <a:spcPts val="0"/>
              </a:spcAft>
              <a:buFontTx/>
              <a:buChar char="-"/>
            </a:pPr>
            <a:r>
              <a:rPr lang="ru-RU" sz="1600" b="1" dirty="0">
                <a:solidFill>
                  <a:srgbClr val="002060"/>
                </a:solidFill>
              </a:rPr>
              <a:t>совершенствование деятельности по организации экскурсий;</a:t>
            </a:r>
          </a:p>
          <a:p>
            <a:pPr marL="285750" indent="-285750" algn="just">
              <a:spcAft>
                <a:spcPts val="0"/>
              </a:spcAft>
              <a:buFontTx/>
              <a:buChar char="-"/>
            </a:pPr>
            <a:r>
              <a:rPr lang="ru-RU" sz="1600" b="1" dirty="0">
                <a:solidFill>
                  <a:srgbClr val="002060"/>
                </a:solidFill>
              </a:rPr>
              <a:t>формирование в каждом субъекте Российской Федерации туристских маршрутов</a:t>
            </a:r>
          </a:p>
          <a:p>
            <a:pPr indent="449580" algn="just">
              <a:spcAft>
                <a:spcPts val="0"/>
              </a:spcAft>
            </a:pPr>
            <a:endParaRPr lang="ru-RU" sz="1200" kern="100" dirty="0">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253296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5" name="Прямоугольник 4">
            <a:extLst>
              <a:ext uri="{FF2B5EF4-FFF2-40B4-BE49-F238E27FC236}">
                <a16:creationId xmlns:a16="http://schemas.microsoft.com/office/drawing/2014/main" id="{B61CCD75-2BB4-441A-AF1C-BA34714E9B3B}"/>
              </a:ext>
            </a:extLst>
          </p:cNvPr>
          <p:cNvSpPr/>
          <p:nvPr/>
        </p:nvSpPr>
        <p:spPr>
          <a:xfrm>
            <a:off x="1556048" y="3478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6" name="Прямоугольник 5">
            <a:extLst>
              <a:ext uri="{FF2B5EF4-FFF2-40B4-BE49-F238E27FC236}">
                <a16:creationId xmlns:a16="http://schemas.microsoft.com/office/drawing/2014/main" id="{FAB63A3D-3F42-410F-BE94-0822A0BC0154}"/>
              </a:ext>
            </a:extLst>
          </p:cNvPr>
          <p:cNvSpPr/>
          <p:nvPr/>
        </p:nvSpPr>
        <p:spPr>
          <a:xfrm>
            <a:off x="1475656" y="274949"/>
            <a:ext cx="7627642" cy="724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1600" b="1" kern="100"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Ожидаемые результаты реализации Концепции</a:t>
            </a:r>
            <a:endParaRPr lang="ru-RU" sz="1600" b="1" dirty="0">
              <a:solidFill>
                <a:srgbClr val="002060"/>
              </a:solidFill>
              <a:latin typeface="Arial" pitchFamily="34" charset="0"/>
              <a:cs typeface="Arial" pitchFamily="34" charset="0"/>
            </a:endParaRPr>
          </a:p>
        </p:txBody>
      </p:sp>
      <p:sp>
        <p:nvSpPr>
          <p:cNvPr id="2" name="Прямоугольник 1">
            <a:extLst>
              <a:ext uri="{FF2B5EF4-FFF2-40B4-BE49-F238E27FC236}">
                <a16:creationId xmlns:a16="http://schemas.microsoft.com/office/drawing/2014/main" id="{1F8BC57F-0B8D-496F-AAC6-3BBD755FB425}"/>
              </a:ext>
            </a:extLst>
          </p:cNvPr>
          <p:cNvSpPr/>
          <p:nvPr/>
        </p:nvSpPr>
        <p:spPr>
          <a:xfrm>
            <a:off x="323528" y="1089571"/>
            <a:ext cx="8649345" cy="3144451"/>
          </a:xfrm>
          <a:prstGeom prst="rect">
            <a:avLst/>
          </a:prstGeom>
        </p:spPr>
        <p:txBody>
          <a:bodyPr wrap="square">
            <a:spAutoFit/>
          </a:bodyPr>
          <a:lstStyle/>
          <a:p>
            <a:pPr>
              <a:spcBef>
                <a:spcPts val="1000"/>
              </a:spcBef>
              <a:spcAft>
                <a:spcPts val="0"/>
              </a:spcAft>
            </a:pPr>
            <a:r>
              <a:rPr lang="ru-RU" b="1" kern="100" dirty="0">
                <a:solidFill>
                  <a:srgbClr val="111111"/>
                </a:solidFill>
                <a:latin typeface="Arial" panose="020B0604020202020204" pitchFamily="34" charset="0"/>
                <a:ea typeface="Times New Roman" panose="02020603050405020304" pitchFamily="18" charset="0"/>
                <a:cs typeface="Times New Roman" panose="02020603050405020304" pitchFamily="18" charset="0"/>
              </a:rPr>
              <a:t>                                 </a:t>
            </a:r>
            <a:endParaRPr lang="ru-RU" sz="1600" dirty="0">
              <a:solidFill>
                <a:srgbClr val="002060"/>
              </a:solidFill>
            </a:endParaRPr>
          </a:p>
          <a:p>
            <a:pPr algn="just" fontAlgn="base"/>
            <a:r>
              <a:rPr lang="ru-RU" sz="1600" dirty="0">
                <a:solidFill>
                  <a:srgbClr val="002060"/>
                </a:solidFill>
              </a:rPr>
              <a:t>- </a:t>
            </a:r>
            <a:r>
              <a:rPr lang="ru-RU" sz="1600" b="1" dirty="0">
                <a:solidFill>
                  <a:srgbClr val="002060"/>
                </a:solidFill>
              </a:rPr>
              <a:t>усилена воспитательная составляющая в содержании дополнительных общеобразовательных программ, которые реализуются на основе духовно-нравственных ценностей народов Российской Федерации, исторических и национально-культурных традиций;</a:t>
            </a:r>
            <a:endParaRPr lang="ru-RU" sz="1600" dirty="0">
              <a:solidFill>
                <a:srgbClr val="002060"/>
              </a:solidFill>
            </a:endParaRPr>
          </a:p>
          <a:p>
            <a:pPr algn="just" fontAlgn="base"/>
            <a:r>
              <a:rPr lang="ru-RU" sz="1600" dirty="0">
                <a:solidFill>
                  <a:srgbClr val="002060"/>
                </a:solidFill>
              </a:rPr>
              <a:t>- </a:t>
            </a:r>
            <a:r>
              <a:rPr lang="ru-RU" sz="1600" b="1" dirty="0">
                <a:solidFill>
                  <a:srgbClr val="002060"/>
                </a:solidFill>
              </a:rPr>
              <a:t>создана сеть технологических кружков (для подготовки нового поколения технологических лидеров, инженеров и ученых), школьных спортивных клубов и школьных спортивных лиг по видам спорта для формирования здорового спортивного образа жизни обучающихся, школьных музеев, школьных театров, школьных </a:t>
            </a:r>
            <a:r>
              <a:rPr lang="ru-RU" sz="1600" b="1" dirty="0" err="1">
                <a:solidFill>
                  <a:srgbClr val="002060"/>
                </a:solidFill>
              </a:rPr>
              <a:t>медиацентров</a:t>
            </a:r>
            <a:r>
              <a:rPr lang="ru-RU" sz="1600" b="1" dirty="0">
                <a:solidFill>
                  <a:srgbClr val="002060"/>
                </a:solidFill>
              </a:rPr>
              <a:t>;</a:t>
            </a:r>
            <a:endParaRPr lang="ru-RU" sz="1600" dirty="0">
              <a:solidFill>
                <a:srgbClr val="002060"/>
              </a:solidFill>
            </a:endParaRPr>
          </a:p>
          <a:p>
            <a:pPr algn="just" fontAlgn="base"/>
            <a:r>
              <a:rPr lang="ru-RU" sz="1600" b="1" dirty="0">
                <a:solidFill>
                  <a:srgbClr val="002060"/>
                </a:solidFill>
              </a:rPr>
              <a:t>- созданы условия по регулярному проведению экскурсий для детей, включая экскурсии по историко-культурной, научно-образовательной и патриотической тематике.</a:t>
            </a:r>
            <a:endParaRPr lang="ru-RU" sz="1600" dirty="0">
              <a:solidFill>
                <a:srgbClr val="002060"/>
              </a:solidFill>
            </a:endParaRPr>
          </a:p>
          <a:p>
            <a:pPr>
              <a:spcBef>
                <a:spcPts val="1000"/>
              </a:spcBef>
              <a:spcAft>
                <a:spcPts val="0"/>
              </a:spcAft>
            </a:pPr>
            <a:endParaRPr lang="ru-RU" sz="1200" b="1" i="1" kern="100" dirty="0">
              <a:solidFill>
                <a:srgbClr val="4472C4"/>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569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346572" y="195486"/>
            <a:ext cx="777686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ctr">
              <a:spcAft>
                <a:spcPts val="0"/>
              </a:spcAft>
            </a:pPr>
            <a:r>
              <a:rPr lang="ru-RU" sz="1600" b="1" kern="0" dirty="0">
                <a:solidFill>
                  <a:srgbClr val="002060"/>
                </a:solidFill>
                <a:latin typeface="Arial" panose="020B0604020202020204" pitchFamily="34" charset="0"/>
                <a:ea typeface="Calibri" panose="020F0502020204030204" pitchFamily="34" charset="0"/>
                <a:cs typeface="Arial" panose="020B0604020202020204" pitchFamily="34" charset="0"/>
              </a:rPr>
              <a:t>Приказ Министерства просвещения Российской Федерации от 27июля 2022 г. № 629 «Об утверждении Порядка организации   и  осуществления образовательной деятельности по дополнительным общеобразовательным программам»</a:t>
            </a:r>
          </a:p>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690EC4AE-650F-402B-A4CC-EA70B3477BA8}"/>
              </a:ext>
            </a:extLst>
          </p:cNvPr>
          <p:cNvSpPr/>
          <p:nvPr/>
        </p:nvSpPr>
        <p:spPr>
          <a:xfrm>
            <a:off x="251520" y="1275606"/>
            <a:ext cx="9144000" cy="3600986"/>
          </a:xfrm>
          <a:prstGeom prst="rect">
            <a:avLst/>
          </a:prstGeom>
        </p:spPr>
        <p:txBody>
          <a:bodyPr wrap="square">
            <a:spAutoFit/>
          </a:bodyPr>
          <a:lstStyle/>
          <a:p>
            <a:r>
              <a:rPr lang="ru-RU" b="1" dirty="0">
                <a:solidFill>
                  <a:srgbClr val="002060"/>
                </a:solidFill>
              </a:rPr>
              <a:t>Приказы Министерства просвещения Российской Федерации утратившие силу:</a:t>
            </a:r>
          </a:p>
          <a:p>
            <a:r>
              <a:rPr lang="ru-RU" b="1" dirty="0">
                <a:solidFill>
                  <a:srgbClr val="002060"/>
                </a:solidFill>
              </a:rPr>
              <a:t>- от 9 ноября 2018 г. № 196 «Об утверждении Порядка организации и осуществления образовательной деятельности по дополнительным общеобразовательным программам» </a:t>
            </a:r>
            <a:endParaRPr lang="ru-RU" dirty="0">
              <a:solidFill>
                <a:srgbClr val="002060"/>
              </a:solidFill>
            </a:endParaRPr>
          </a:p>
          <a:p>
            <a:r>
              <a:rPr lang="ru-RU" b="1" dirty="0">
                <a:solidFill>
                  <a:srgbClr val="002060"/>
                </a:solidFill>
              </a:rPr>
              <a:t>- приказ от 5 сентября 2019 г. N 470 «О внесении изменений в Порядок организации и осуществления образовательной деятельности по дополнительным общеобразовательным программам, утвержденный приказом Министерства просвещения Российской Федерации от 9 ноября 2018 г. N 196»</a:t>
            </a:r>
            <a:endParaRPr lang="ru-RU" dirty="0">
              <a:solidFill>
                <a:srgbClr val="002060"/>
              </a:solidFill>
            </a:endParaRPr>
          </a:p>
          <a:p>
            <a:r>
              <a:rPr lang="ru-RU" b="1" dirty="0">
                <a:solidFill>
                  <a:srgbClr val="002060"/>
                </a:solidFill>
              </a:rPr>
              <a:t>- приказ от 30 сентября 2020 г. N 533 «О внесении изменений в Порядок организации и осуществления образовательной деятельности по дополнительным общеобразовательным программам, утвержденный приказом Министерства просвещения Российской Федерации от 9 ноября 2018 г. N 196»</a:t>
            </a:r>
            <a:r>
              <a:rPr lang="ru-RU" dirty="0">
                <a:solidFill>
                  <a:srgbClr val="002060"/>
                </a:solidFill>
              </a:rPr>
              <a:t>.</a:t>
            </a:r>
          </a:p>
          <a:p>
            <a:pPr indent="449580" algn="just">
              <a:spcAft>
                <a:spcPts val="0"/>
              </a:spcAft>
            </a:pPr>
            <a:endParaRPr lang="ru-RU" sz="1200" kern="100" dirty="0">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3162670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5420444F-6E8F-48D9-8682-1A1D0CBA7C43}"/>
              </a:ext>
            </a:extLst>
          </p:cNvPr>
          <p:cNvSpPr/>
          <p:nvPr/>
        </p:nvSpPr>
        <p:spPr>
          <a:xfrm>
            <a:off x="215008" y="1384425"/>
            <a:ext cx="8677472" cy="2031325"/>
          </a:xfrm>
          <a:prstGeom prst="rect">
            <a:avLst/>
          </a:prstGeom>
        </p:spPr>
        <p:txBody>
          <a:bodyPr wrap="square">
            <a:spAutoFit/>
          </a:bodyPr>
          <a:lstStyle/>
          <a:p>
            <a:pPr indent="449580" algn="just">
              <a:spcAft>
                <a:spcPts val="0"/>
              </a:spcAft>
            </a:pPr>
            <a:r>
              <a:rPr lang="ru-RU" b="1" kern="10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СП 2.4.3648-20</a:t>
            </a:r>
            <a:r>
              <a:rPr lang="ru-RU" b="1" kern="100" dirty="0">
                <a:latin typeface="Arial" panose="020B0604020202020204" pitchFamily="34" charset="0"/>
                <a:ea typeface="Times New Roman" panose="02020603050405020304" pitchFamily="18" charset="0"/>
                <a:cs typeface="Arial" panose="020B0604020202020204" pitchFamily="34" charset="0"/>
              </a:rPr>
              <a:t> </a:t>
            </a:r>
            <a:r>
              <a:rPr lang="ru-RU" b="1" kern="100" dirty="0">
                <a:solidFill>
                  <a:srgbClr val="002060"/>
                </a:solidFill>
                <a:latin typeface="Arial" panose="020B0604020202020204" pitchFamily="34" charset="0"/>
                <a:ea typeface="Times New Roman" panose="02020603050405020304" pitchFamily="18" charset="0"/>
                <a:cs typeface="Arial" panose="020B0604020202020204" pitchFamily="34" charset="0"/>
              </a:rPr>
              <a:t>«Санитарно-эпидемиологические требования к организациям воспитания и обучения, отдыха и оздоровления детей и молодежи» , утвержденные постановлением Главного государственного санитарного врача Российской Федерации от 28 сентября 2020 г. N 28 (зарегистрировано Министерством юстиции Российской Федерации 18 декабря 2020 г., регистрационный N 61573), действующие до 1 января 2027 года.</a:t>
            </a:r>
            <a:endParaRPr lang="ru-RU" sz="1200" kern="100" dirty="0">
              <a:solidFill>
                <a:srgbClr val="002060"/>
              </a:solidFill>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40903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1"/>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E83C2FC2-1156-45D0-8947-37334F27AAA5}"/>
              </a:ext>
            </a:extLst>
          </p:cNvPr>
          <p:cNvSpPr/>
          <p:nvPr/>
        </p:nvSpPr>
        <p:spPr>
          <a:xfrm>
            <a:off x="2312876" y="1774580"/>
            <a:ext cx="4518248" cy="1384995"/>
          </a:xfrm>
          <a:prstGeom prst="rect">
            <a:avLst/>
          </a:prstGeom>
        </p:spPr>
        <p:txBody>
          <a:bodyPr wrap="square">
            <a:spAutoFit/>
          </a:bodyPr>
          <a:lstStyle/>
          <a:p>
            <a:pPr indent="449580" algn="just" fontAlgn="auto">
              <a:spcAft>
                <a:spcPts val="0"/>
              </a:spcAft>
            </a:pPr>
            <a:r>
              <a:rPr lang="ru-RU" sz="2800" b="1" u="sng" kern="0"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https://vk.com/rmc45</a:t>
            </a:r>
            <a:endParaRPr lang="ru-RU" sz="2800" b="1" kern="0" dirty="0">
              <a:latin typeface="Arial" panose="020B0604020202020204" pitchFamily="34" charset="0"/>
              <a:ea typeface="Calibri" panose="020F0502020204030204" pitchFamily="34" charset="0"/>
              <a:cs typeface="Arial" panose="020B0604020202020204" pitchFamily="34" charset="0"/>
            </a:endParaRPr>
          </a:p>
          <a:p>
            <a:pPr indent="449580" algn="just" fontAlgn="auto">
              <a:spcAft>
                <a:spcPts val="0"/>
              </a:spcAft>
            </a:pPr>
            <a:r>
              <a:rPr lang="ru-RU" sz="2800" b="1" kern="0" dirty="0">
                <a:latin typeface="Arial" panose="020B0604020202020204" pitchFamily="34" charset="0"/>
                <a:ea typeface="Calibri" panose="020F0502020204030204" pitchFamily="34" charset="0"/>
                <a:cs typeface="Arial" panose="020B0604020202020204" pitchFamily="34" charset="0"/>
              </a:rPr>
              <a:t> </a:t>
            </a:r>
          </a:p>
          <a:p>
            <a:pPr indent="449580" algn="just" fontAlgn="auto">
              <a:spcAft>
                <a:spcPts val="0"/>
              </a:spcAft>
            </a:pPr>
            <a:r>
              <a:rPr lang="ru-RU" sz="2800" b="1" u="sng" kern="0" dirty="0">
                <a:solidFill>
                  <a:srgbClr val="0563C1"/>
                </a:solidFill>
                <a:latin typeface="Arial" panose="020B0604020202020204" pitchFamily="34" charset="0"/>
                <a:ea typeface="Calibri" panose="020F0502020204030204" pitchFamily="34" charset="0"/>
                <a:cs typeface="Tahoma" panose="020B0604030504040204" pitchFamily="34" charset="0"/>
                <a:hlinkClick r:id="rId4"/>
              </a:rPr>
              <a:t>https://rmc.crsk45.ru</a:t>
            </a:r>
            <a:endParaRPr lang="ru-RU" sz="2800" kern="100" dirty="0">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3981254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403648" y="267494"/>
            <a:ext cx="7416824" cy="9214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2" name="Прямоугольник 1">
            <a:extLst>
              <a:ext uri="{FF2B5EF4-FFF2-40B4-BE49-F238E27FC236}">
                <a16:creationId xmlns:a16="http://schemas.microsoft.com/office/drawing/2014/main" id="{F9963E7C-82D5-45CE-A826-B2BAA9D46491}"/>
              </a:ext>
            </a:extLst>
          </p:cNvPr>
          <p:cNvSpPr/>
          <p:nvPr/>
        </p:nvSpPr>
        <p:spPr>
          <a:xfrm>
            <a:off x="467544" y="1438987"/>
            <a:ext cx="8568952" cy="1754326"/>
          </a:xfrm>
          <a:prstGeom prst="rect">
            <a:avLst/>
          </a:prstGeom>
        </p:spPr>
        <p:txBody>
          <a:bodyPr wrap="square">
            <a:spAutoFit/>
          </a:bodyPr>
          <a:lstStyle/>
          <a:p>
            <a:pPr algn="ctr">
              <a:tabLst>
                <a:tab pos="3138488" algn="l"/>
              </a:tabLst>
            </a:pPr>
            <a:r>
              <a:rPr lang="ru-RU" b="1" dirty="0">
                <a:solidFill>
                  <a:srgbClr val="002060"/>
                </a:solidFill>
                <a:latin typeface="Arial" panose="020B0604020202020204" pitchFamily="34" charset="0"/>
                <a:cs typeface="Arial" panose="020B0604020202020204" pitchFamily="34" charset="0"/>
              </a:rPr>
              <a:t>Профессиональный </a:t>
            </a:r>
            <a:r>
              <a:rPr lang="ru-RU" b="1" dirty="0">
                <a:solidFill>
                  <a:srgbClr val="00206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стандарт</a:t>
            </a:r>
            <a:r>
              <a:rPr lang="ru-RU" b="1" dirty="0">
                <a:solidFill>
                  <a:srgbClr val="002060"/>
                </a:solidFill>
                <a:latin typeface="Arial" panose="020B0604020202020204" pitchFamily="34" charset="0"/>
                <a:cs typeface="Arial" panose="020B0604020202020204" pitchFamily="34" charset="0"/>
              </a:rPr>
              <a:t> «Педагог дополнительного образования детей и взрослых», утвержденный приказом Министерства труда и социальной защиты Российской Федерации от 22 сентября 2021 г. </a:t>
            </a:r>
          </a:p>
          <a:p>
            <a:pPr algn="ctr">
              <a:tabLst>
                <a:tab pos="3138488" algn="l"/>
              </a:tabLst>
            </a:pPr>
            <a:r>
              <a:rPr lang="ru-RU" b="1" dirty="0">
                <a:solidFill>
                  <a:srgbClr val="002060"/>
                </a:solidFill>
                <a:latin typeface="Arial" panose="020B0604020202020204" pitchFamily="34" charset="0"/>
                <a:cs typeface="Arial" panose="020B0604020202020204" pitchFamily="34" charset="0"/>
              </a:rPr>
              <a:t>N 652н (зарегистрирован Министерством юстиции Российской Федерации 17 декабря 2021 г., регистрационный N 66403), действующим до 1 сентября 2028 года.</a:t>
            </a:r>
          </a:p>
        </p:txBody>
      </p:sp>
    </p:spTree>
    <p:extLst>
      <p:ext uri="{BB962C8B-B14F-4D97-AF65-F5344CB8AC3E}">
        <p14:creationId xmlns:p14="http://schemas.microsoft.com/office/powerpoint/2010/main" val="2164675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FA4F8766-46D8-4097-941B-A973A3A736DA}"/>
              </a:ext>
            </a:extLst>
          </p:cNvPr>
          <p:cNvSpPr/>
          <p:nvPr/>
        </p:nvSpPr>
        <p:spPr>
          <a:xfrm>
            <a:off x="467544" y="1275606"/>
            <a:ext cx="8856984" cy="3139321"/>
          </a:xfrm>
          <a:prstGeom prst="rect">
            <a:avLst/>
          </a:prstGeom>
        </p:spPr>
        <p:txBody>
          <a:bodyPr wrap="square">
            <a:spAutoFit/>
          </a:bodyPr>
          <a:lstStyle/>
          <a:p>
            <a:pPr algn="ctr"/>
            <a:r>
              <a:rPr lang="ru-RU" b="1" dirty="0">
                <a:solidFill>
                  <a:srgbClr val="002060"/>
                </a:solidFill>
              </a:rPr>
              <a:t>Специальные условия обучения, воспитания и развития обучающихся с ОВЗ</a:t>
            </a:r>
            <a:r>
              <a:rPr lang="ru-RU" dirty="0">
                <a:solidFill>
                  <a:srgbClr val="002060"/>
                </a:solidFill>
              </a:rPr>
              <a:t>:</a:t>
            </a:r>
          </a:p>
          <a:p>
            <a:r>
              <a:rPr lang="ru-RU" b="1" dirty="0">
                <a:solidFill>
                  <a:srgbClr val="002060"/>
                </a:solidFill>
              </a:rPr>
              <a:t>- использование специальных образовательных программ и методов обучения и воспитания;</a:t>
            </a:r>
            <a:endParaRPr lang="ru-RU" dirty="0">
              <a:solidFill>
                <a:srgbClr val="002060"/>
              </a:solidFill>
            </a:endParaRPr>
          </a:p>
          <a:p>
            <a:r>
              <a:rPr lang="ru-RU" b="1" dirty="0">
                <a:solidFill>
                  <a:srgbClr val="002060"/>
                </a:solidFill>
              </a:rPr>
              <a:t>- специальных учебников, учебных пособий и дидактических материалов;</a:t>
            </a:r>
            <a:endParaRPr lang="ru-RU" dirty="0">
              <a:solidFill>
                <a:srgbClr val="002060"/>
              </a:solidFill>
            </a:endParaRPr>
          </a:p>
          <a:p>
            <a:r>
              <a:rPr lang="ru-RU" b="1" dirty="0">
                <a:solidFill>
                  <a:srgbClr val="002060"/>
                </a:solidFill>
              </a:rPr>
              <a:t>- специальных технических средств обучения коллективного и индивидуального пользования;</a:t>
            </a:r>
            <a:endParaRPr lang="ru-RU" dirty="0">
              <a:solidFill>
                <a:srgbClr val="002060"/>
              </a:solidFill>
            </a:endParaRPr>
          </a:p>
          <a:p>
            <a:r>
              <a:rPr lang="ru-RU" b="1" dirty="0">
                <a:solidFill>
                  <a:srgbClr val="002060"/>
                </a:solidFill>
              </a:rPr>
              <a:t>- предоставление услуг ассистента (помощника), оказывающего обучающимся необходимую техническую помощь;</a:t>
            </a:r>
            <a:endParaRPr lang="ru-RU" dirty="0">
              <a:solidFill>
                <a:srgbClr val="002060"/>
              </a:solidFill>
            </a:endParaRPr>
          </a:p>
          <a:p>
            <a:r>
              <a:rPr lang="ru-RU" b="1" dirty="0">
                <a:solidFill>
                  <a:srgbClr val="002060"/>
                </a:solidFill>
              </a:rPr>
              <a:t>- проведение групповых и индивидуальных коррекционных занятий;</a:t>
            </a:r>
            <a:endParaRPr lang="ru-RU" dirty="0">
              <a:solidFill>
                <a:srgbClr val="002060"/>
              </a:solidFill>
            </a:endParaRPr>
          </a:p>
          <a:p>
            <a:r>
              <a:rPr lang="ru-RU" b="1" dirty="0">
                <a:solidFill>
                  <a:srgbClr val="002060"/>
                </a:solidFill>
              </a:rPr>
              <a:t>- обеспечение доступа в здания организаций, осуществляющих образовательную деятельность и т.д.</a:t>
            </a:r>
            <a:endParaRPr lang="ru-RU" dirty="0">
              <a:solidFill>
                <a:srgbClr val="002060"/>
              </a:solidFill>
            </a:endParaRPr>
          </a:p>
        </p:txBody>
      </p:sp>
    </p:spTree>
    <p:extLst>
      <p:ext uri="{BB962C8B-B14F-4D97-AF65-F5344CB8AC3E}">
        <p14:creationId xmlns:p14="http://schemas.microsoft.com/office/powerpoint/2010/main" val="1999987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3"/>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26489D21-D07E-4B27-BA30-6402C4D3E9D4}"/>
              </a:ext>
            </a:extLst>
          </p:cNvPr>
          <p:cNvSpPr/>
          <p:nvPr/>
        </p:nvSpPr>
        <p:spPr>
          <a:xfrm>
            <a:off x="0" y="1685856"/>
            <a:ext cx="9036496" cy="1200329"/>
          </a:xfrm>
          <a:prstGeom prst="rect">
            <a:avLst/>
          </a:prstGeom>
        </p:spPr>
        <p:txBody>
          <a:bodyPr wrap="square">
            <a:spAutoFit/>
          </a:bodyPr>
          <a:lstStyle/>
          <a:p>
            <a:pPr indent="449580" algn="ctr">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Приказ Министерства просвещения Российской Федерации                      от 3 сентября 2019 г. № 467 «Об утверждении Целевой модели развития региональных систем дополнительного образования детей»</a:t>
            </a:r>
          </a:p>
          <a:p>
            <a:pPr indent="449580" algn="ctr">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(в редакции от 21 апреля 2023 г.)</a:t>
            </a:r>
            <a:endParaRPr lang="ru-RU" sz="1200" kern="100" dirty="0">
              <a:solidFill>
                <a:srgbClr val="002060"/>
              </a:solidFill>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2828389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0" y="0"/>
            <a:ext cx="9144000" cy="5143501"/>
          </a:xfrm>
          <a:prstGeom prst="rect">
            <a:avLst/>
          </a:prstGeom>
          <a:noFill/>
        </p:spPr>
      </p:pic>
      <p:sp>
        <p:nvSpPr>
          <p:cNvPr id="3" name="Прямоугольник 2"/>
          <p:cNvSpPr/>
          <p:nvPr/>
        </p:nvSpPr>
        <p:spPr>
          <a:xfrm>
            <a:off x="1475656" y="267494"/>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r>
              <a:rPr lang="ru-RU" sz="1600" b="1" dirty="0">
                <a:solidFill>
                  <a:srgbClr val="002060"/>
                </a:solidFill>
                <a:latin typeface="Arial" pitchFamily="34" charset="0"/>
                <a:cs typeface="Arial" pitchFamily="34" charset="0"/>
              </a:rPr>
              <a:t>ДЕПАРТАМЕНТ ОБРАЗОВАНИЯ И НАУКИ КУРГАНСКОЙ ОБЛАСТИ</a:t>
            </a:r>
          </a:p>
          <a:p>
            <a:pPr algn="ctr">
              <a:tabLst>
                <a:tab pos="3138488" algn="l"/>
              </a:tabLst>
            </a:pPr>
            <a:r>
              <a:rPr lang="ru-RU" sz="1600" b="1" dirty="0">
                <a:solidFill>
                  <a:srgbClr val="002060"/>
                </a:solidFill>
                <a:latin typeface="Arial" pitchFamily="34" charset="0"/>
                <a:cs typeface="Arial" pitchFamily="34" charset="0"/>
              </a:rPr>
              <a:t>ГАНОУ КО «ЦЕНТР РАЗВИТИЯ СОВРЕМЕННЫХ КОМПЕТЕНЦИЙ»</a:t>
            </a:r>
          </a:p>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5" name="Прямоугольник 4"/>
          <p:cNvSpPr/>
          <p:nvPr/>
        </p:nvSpPr>
        <p:spPr>
          <a:xfrm>
            <a:off x="3707904" y="4100400"/>
            <a:ext cx="1958741" cy="369332"/>
          </a:xfrm>
          <a:prstGeom prst="rect">
            <a:avLst/>
          </a:prstGeom>
        </p:spPr>
        <p:txBody>
          <a:bodyPr wrap="none">
            <a:spAutoFit/>
          </a:bodyPr>
          <a:lstStyle/>
          <a:p>
            <a:r>
              <a:rPr lang="ru-RU" b="1" dirty="0">
                <a:solidFill>
                  <a:srgbClr val="002060"/>
                </a:solidFill>
                <a:latin typeface="Arial" pitchFamily="34" charset="0"/>
                <a:cs typeface="Arial" pitchFamily="34" charset="0"/>
              </a:rPr>
              <a:t>г. Курган, 2023 г</a:t>
            </a:r>
            <a:endParaRPr lang="ru-RU" dirty="0"/>
          </a:p>
        </p:txBody>
      </p:sp>
      <p:sp>
        <p:nvSpPr>
          <p:cNvPr id="2" name="Прямоугольник 1">
            <a:extLst>
              <a:ext uri="{FF2B5EF4-FFF2-40B4-BE49-F238E27FC236}">
                <a16:creationId xmlns:a16="http://schemas.microsoft.com/office/drawing/2014/main" id="{3EFB5DBD-9972-4936-9AC0-589B7DA1C72A}"/>
              </a:ext>
            </a:extLst>
          </p:cNvPr>
          <p:cNvSpPr/>
          <p:nvPr/>
        </p:nvSpPr>
        <p:spPr>
          <a:xfrm>
            <a:off x="899592" y="1528438"/>
            <a:ext cx="7776864" cy="2554545"/>
          </a:xfrm>
          <a:prstGeom prst="rect">
            <a:avLst/>
          </a:prstGeom>
        </p:spPr>
        <p:txBody>
          <a:bodyPr wrap="square">
            <a:spAutoFit/>
          </a:bodyPr>
          <a:lstStyle/>
          <a:p>
            <a:pPr algn="ctr"/>
            <a:r>
              <a:rPr lang="ru-RU" sz="2400" b="1" dirty="0">
                <a:solidFill>
                  <a:srgbClr val="002060"/>
                </a:solidFill>
                <a:latin typeface="Arial" panose="020B0604020202020204" pitchFamily="34" charset="0"/>
                <a:cs typeface="Arial" panose="020B0604020202020204" pitchFamily="34" charset="0"/>
              </a:rPr>
              <a:t> </a:t>
            </a:r>
            <a:r>
              <a:rPr lang="ru-RU" sz="2800" b="1" dirty="0">
                <a:solidFill>
                  <a:srgbClr val="0070C0"/>
                </a:solidFill>
                <a:latin typeface="Arial" panose="020B0604020202020204" pitchFamily="34" charset="0"/>
                <a:cs typeface="Arial" panose="020B0604020202020204" pitchFamily="34" charset="0"/>
              </a:rPr>
              <a:t>«Организационно-управленческие условия внедрения Целевой модели </a:t>
            </a:r>
          </a:p>
          <a:p>
            <a:pPr algn="ctr"/>
            <a:r>
              <a:rPr lang="ru-RU" sz="2800" b="1" dirty="0">
                <a:solidFill>
                  <a:srgbClr val="0070C0"/>
                </a:solidFill>
                <a:latin typeface="Arial" panose="020B0604020202020204" pitchFamily="34" charset="0"/>
                <a:cs typeface="Arial" panose="020B0604020202020204" pitchFamily="34" charset="0"/>
              </a:rPr>
              <a:t>на муниципальном уровне»</a:t>
            </a:r>
          </a:p>
          <a:p>
            <a:pPr algn="ctr"/>
            <a:endParaRPr lang="ru-RU" sz="1200" b="1" dirty="0">
              <a:solidFill>
                <a:srgbClr val="002060"/>
              </a:solidFill>
              <a:latin typeface="Arial" panose="020B0604020202020204" pitchFamily="34" charset="0"/>
              <a:cs typeface="Arial" panose="020B0604020202020204" pitchFamily="34" charset="0"/>
            </a:endParaRPr>
          </a:p>
          <a:p>
            <a:pPr algn="ctr"/>
            <a:r>
              <a:rPr lang="ru-RU" sz="1600" b="1" dirty="0">
                <a:solidFill>
                  <a:srgbClr val="002060"/>
                </a:solidFill>
                <a:latin typeface="Arial" panose="020B0604020202020204" pitchFamily="34" charset="0"/>
                <a:cs typeface="Arial" panose="020B0604020202020204" pitchFamily="34" charset="0"/>
              </a:rPr>
              <a:t>(курсы по дополнительной профессиональной программе повышения квалификации для руководителей муниципальных опорных центров, муниципальных администраторов АИС «Навигатор дополнительного образования Курганской области»)</a:t>
            </a:r>
          </a:p>
        </p:txBody>
      </p:sp>
    </p:spTree>
    <p:extLst>
      <p:ext uri="{BB962C8B-B14F-4D97-AF65-F5344CB8AC3E}">
        <p14:creationId xmlns:p14="http://schemas.microsoft.com/office/powerpoint/2010/main" val="65100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23480" y="-1"/>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E83C2FC2-1156-45D0-8947-37334F27AAA5}"/>
              </a:ext>
            </a:extLst>
          </p:cNvPr>
          <p:cNvSpPr/>
          <p:nvPr/>
        </p:nvSpPr>
        <p:spPr>
          <a:xfrm>
            <a:off x="899592" y="1197629"/>
            <a:ext cx="7776864" cy="2800767"/>
          </a:xfrm>
          <a:prstGeom prst="rect">
            <a:avLst/>
          </a:prstGeom>
        </p:spPr>
        <p:txBody>
          <a:bodyPr wrap="square">
            <a:spAutoFit/>
          </a:bodyPr>
          <a:lstStyle/>
          <a:p>
            <a:pPr indent="449580" algn="ctr"/>
            <a:r>
              <a:rPr lang="ru-RU" sz="2400" b="1" dirty="0">
                <a:solidFill>
                  <a:srgbClr val="002060"/>
                </a:solidFill>
                <a:latin typeface="Arial" panose="020B0604020202020204" pitchFamily="34" charset="0"/>
                <a:cs typeface="Arial" panose="020B0604020202020204" pitchFamily="34" charset="0"/>
              </a:rPr>
              <a:t>Нормативно-правовое обеспечение обновления содержания дополнительного образования в рамках внедрения         </a:t>
            </a:r>
          </a:p>
          <a:p>
            <a:pPr indent="449580" algn="ctr"/>
            <a:r>
              <a:rPr lang="ru-RU" sz="2400" b="1" dirty="0">
                <a:solidFill>
                  <a:srgbClr val="002060"/>
                </a:solidFill>
                <a:latin typeface="Arial" panose="020B0604020202020204" pitchFamily="34" charset="0"/>
                <a:cs typeface="Arial" panose="020B0604020202020204" pitchFamily="34" charset="0"/>
              </a:rPr>
              <a:t>Целевой модели</a:t>
            </a:r>
          </a:p>
          <a:p>
            <a:pPr indent="449580" algn="just" fontAlgn="auto">
              <a:spcAft>
                <a:spcPts val="0"/>
              </a:spcAft>
            </a:pPr>
            <a:r>
              <a:rPr lang="ru-RU" sz="1600" b="1" dirty="0">
                <a:solidFill>
                  <a:srgbClr val="002060"/>
                </a:solidFill>
                <a:latin typeface="Arial" panose="020B0604020202020204" pitchFamily="34" charset="0"/>
                <a:cs typeface="Arial" panose="020B0604020202020204" pitchFamily="34" charset="0"/>
              </a:rPr>
              <a:t> </a:t>
            </a:r>
          </a:p>
          <a:p>
            <a:pPr indent="449580" algn="just" fontAlgn="auto">
              <a:spcAft>
                <a:spcPts val="0"/>
              </a:spcAft>
            </a:pPr>
            <a:r>
              <a:rPr lang="ru-RU" sz="1600" b="1" dirty="0">
                <a:solidFill>
                  <a:srgbClr val="002060"/>
                </a:solidFill>
                <a:latin typeface="Arial" panose="020B0604020202020204" pitchFamily="34" charset="0"/>
                <a:cs typeface="Arial" panose="020B0604020202020204" pitchFamily="34" charset="0"/>
              </a:rPr>
              <a:t>                                                                 </a:t>
            </a:r>
          </a:p>
          <a:p>
            <a:pPr indent="449580" algn="just" fontAlgn="auto">
              <a:spcAft>
                <a:spcPts val="0"/>
              </a:spcAft>
            </a:pPr>
            <a:endParaRPr lang="ru-RU" sz="1600" b="1" dirty="0">
              <a:solidFill>
                <a:srgbClr val="002060"/>
              </a:solidFill>
              <a:latin typeface="Arial" panose="020B0604020202020204" pitchFamily="34" charset="0"/>
              <a:cs typeface="Arial" panose="020B0604020202020204" pitchFamily="34" charset="0"/>
            </a:endParaRPr>
          </a:p>
          <a:p>
            <a:pPr indent="449580" fontAlgn="auto">
              <a:spcAft>
                <a:spcPts val="0"/>
              </a:spcAft>
            </a:pPr>
            <a:r>
              <a:rPr lang="ru-RU" sz="1600" b="1" dirty="0">
                <a:solidFill>
                  <a:srgbClr val="002060"/>
                </a:solidFill>
                <a:latin typeface="Arial" panose="020B0604020202020204" pitchFamily="34" charset="0"/>
                <a:cs typeface="Arial" panose="020B0604020202020204" pitchFamily="34" charset="0"/>
              </a:rPr>
              <a:t>			Архипова Светлана Юрьевна,</a:t>
            </a:r>
          </a:p>
          <a:p>
            <a:pPr indent="449580" fontAlgn="auto">
              <a:spcAft>
                <a:spcPts val="0"/>
              </a:spcAft>
            </a:pPr>
            <a:r>
              <a:rPr lang="ru-RU" sz="1600" b="1" dirty="0">
                <a:solidFill>
                  <a:srgbClr val="002060"/>
                </a:solidFill>
                <a:latin typeface="Arial" panose="020B0604020202020204" pitchFamily="34" charset="0"/>
                <a:cs typeface="Arial" panose="020B0604020202020204" pitchFamily="34" charset="0"/>
              </a:rPr>
              <a:t>                                        руководитель РМЦ ДО в Курганской области</a:t>
            </a:r>
          </a:p>
        </p:txBody>
      </p:sp>
    </p:spTree>
    <p:extLst>
      <p:ext uri="{BB962C8B-B14F-4D97-AF65-F5344CB8AC3E}">
        <p14:creationId xmlns:p14="http://schemas.microsoft.com/office/powerpoint/2010/main" val="131737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10515" y="0"/>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399F5669-21F1-4D03-850E-5E13F747722C}"/>
              </a:ext>
            </a:extLst>
          </p:cNvPr>
          <p:cNvSpPr/>
          <p:nvPr/>
        </p:nvSpPr>
        <p:spPr>
          <a:xfrm>
            <a:off x="179512" y="1172293"/>
            <a:ext cx="8676346" cy="2862322"/>
          </a:xfrm>
          <a:prstGeom prst="rect">
            <a:avLst/>
          </a:prstGeom>
        </p:spPr>
        <p:txBody>
          <a:bodyPr wrap="square">
            <a:spAutoFit/>
          </a:bodyPr>
          <a:lstStyle/>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Федеральный закон от 29 декабря 2012 г. № 273-ФЗ «Об образовании в Российской Федерации»;</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Федеральный закон от 31 июля 2020 г. № 304-ФЗ «О внесении изменений в Федеральный закон «Об образовании в Российской Федерации» по вопросам воспитания обучающихся»;</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Федеральный закон Российской Федерации от 24 июля 1998 г. № 124-ФЗ «Об основных гарантиях прав ребенка в Российской Федерации»;</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Федеральный закон от 13 июля 2020 г. № 189-ФЗ «О государственном (муниципальном) социальном заказе на оказание государственных (муниципальных) услуг в социальной сфере»</a:t>
            </a:r>
            <a:endParaRPr lang="ru-RU" sz="1200" kern="100" dirty="0">
              <a:solidFill>
                <a:srgbClr val="002060"/>
              </a:solidFill>
              <a:effectLst/>
              <a:latin typeface="Arial" panose="020B0604020202020204" pitchFamily="34" charset="0"/>
              <a:ea typeface="Lucida Sans Unicode" panose="020B0602030504020204" pitchFamily="34" charset="0"/>
              <a:cs typeface="Tahoma" panose="020B0604030504040204" pitchFamily="34" charset="0"/>
            </a:endParaRPr>
          </a:p>
        </p:txBody>
      </p:sp>
      <p:sp>
        <p:nvSpPr>
          <p:cNvPr id="6" name="Прямоугольник 5">
            <a:extLst>
              <a:ext uri="{FF2B5EF4-FFF2-40B4-BE49-F238E27FC236}">
                <a16:creationId xmlns:a16="http://schemas.microsoft.com/office/drawing/2014/main" id="{D66B1B95-9990-4BDF-9261-A5AD639E186B}"/>
              </a:ext>
            </a:extLst>
          </p:cNvPr>
          <p:cNvSpPr/>
          <p:nvPr/>
        </p:nvSpPr>
        <p:spPr>
          <a:xfrm>
            <a:off x="1403648" y="123478"/>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pic>
        <p:nvPicPr>
          <p:cNvPr id="5" name="Рисунок 4">
            <a:extLst>
              <a:ext uri="{FF2B5EF4-FFF2-40B4-BE49-F238E27FC236}">
                <a16:creationId xmlns:a16="http://schemas.microsoft.com/office/drawing/2014/main" id="{B4A73703-C517-412F-8581-734EA4B363C7}"/>
              </a:ext>
            </a:extLst>
          </p:cNvPr>
          <p:cNvPicPr>
            <a:picLocks noChangeAspect="1"/>
          </p:cNvPicPr>
          <p:nvPr/>
        </p:nvPicPr>
        <p:blipFill>
          <a:blip r:embed="rId3"/>
          <a:stretch>
            <a:fillRect/>
          </a:stretch>
        </p:blipFill>
        <p:spPr>
          <a:xfrm>
            <a:off x="1403648" y="63408"/>
            <a:ext cx="7443861" cy="1018120"/>
          </a:xfrm>
          <a:prstGeom prst="rect">
            <a:avLst/>
          </a:prstGeom>
        </p:spPr>
      </p:pic>
      <p:sp>
        <p:nvSpPr>
          <p:cNvPr id="7" name="Прямоугольник 6">
            <a:extLst>
              <a:ext uri="{FF2B5EF4-FFF2-40B4-BE49-F238E27FC236}">
                <a16:creationId xmlns:a16="http://schemas.microsoft.com/office/drawing/2014/main" id="{39778770-E0F2-4439-8E94-C15A3D94A991}"/>
              </a:ext>
            </a:extLst>
          </p:cNvPr>
          <p:cNvSpPr/>
          <p:nvPr/>
        </p:nvSpPr>
        <p:spPr>
          <a:xfrm>
            <a:off x="1502734" y="124481"/>
            <a:ext cx="6957697" cy="1015663"/>
          </a:xfrm>
          <a:prstGeom prst="rect">
            <a:avLst/>
          </a:prstGeom>
        </p:spPr>
        <p:txBody>
          <a:bodyPr wrap="square">
            <a:spAutoFit/>
          </a:bodyPr>
          <a:lstStyle/>
          <a:p>
            <a:pPr algn="ctr"/>
            <a:r>
              <a:rPr lang="ru-RU" sz="2000" b="1" dirty="0">
                <a:solidFill>
                  <a:srgbClr val="002060"/>
                </a:solidFill>
                <a:latin typeface="Arial" panose="020B0604020202020204" pitchFamily="34" charset="0"/>
              </a:rPr>
              <a:t>Нормативно-правовые основания обновления содержания, методов и технологий обучения </a:t>
            </a:r>
          </a:p>
          <a:p>
            <a:pPr algn="ctr"/>
            <a:r>
              <a:rPr lang="ru-RU" sz="2000" b="1" dirty="0">
                <a:solidFill>
                  <a:srgbClr val="002060"/>
                </a:solidFill>
                <a:latin typeface="Arial" panose="020B0604020202020204" pitchFamily="34" charset="0"/>
              </a:rPr>
              <a:t>в системе дополнительного образования детей</a:t>
            </a:r>
          </a:p>
        </p:txBody>
      </p:sp>
    </p:spTree>
    <p:extLst>
      <p:ext uri="{BB962C8B-B14F-4D97-AF65-F5344CB8AC3E}">
        <p14:creationId xmlns:p14="http://schemas.microsoft.com/office/powerpoint/2010/main" val="2173157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a:blip r:embed="rId2" cstate="print"/>
          <a:srcRect/>
          <a:stretch>
            <a:fillRect/>
          </a:stretch>
        </p:blipFill>
        <p:spPr bwMode="auto">
          <a:xfrm>
            <a:off x="-23480" y="-1"/>
            <a:ext cx="9144000" cy="514350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0B55BC33-0BD7-40C8-B5A2-785C69AD5B95}"/>
              </a:ext>
            </a:extLst>
          </p:cNvPr>
          <p:cNvSpPr/>
          <p:nvPr/>
        </p:nvSpPr>
        <p:spPr>
          <a:xfrm>
            <a:off x="359532" y="1279087"/>
            <a:ext cx="8712968" cy="2585323"/>
          </a:xfrm>
          <a:prstGeom prst="rect">
            <a:avLst/>
          </a:prstGeom>
        </p:spPr>
        <p:txBody>
          <a:bodyPr wrap="square">
            <a:spAutoFit/>
          </a:bodyPr>
          <a:lstStyle/>
          <a:p>
            <a:pPr indent="449580" algn="just">
              <a:spcAft>
                <a:spcPts val="0"/>
              </a:spcAft>
            </a:pPr>
            <a:r>
              <a:rPr lang="ru-RU" kern="0"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Указ Президента Российской Федерации от 9 ноября 2022 г. № 809 </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«Об утверждении Основ государственной политики по сохранению и укреплению традиционных российских духовно-нравственных ценностей»;</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Указ Президента Российской Федерации от 24 декабря 2014 г. № 808 </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«Об утверждении Основ государственной культурной политики» (в редакции от 25 января 2023 г. № 35);</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Указ Президента Российской Федерации от 9 июля 2021 г. № 400 </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«О Стратегии национальной безопасности Российской Федерации».</a:t>
            </a:r>
            <a:endParaRPr lang="ru-RU" sz="1200" kern="100" dirty="0">
              <a:solidFill>
                <a:srgbClr val="002060"/>
              </a:solidFill>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81478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rotWithShape="1">
          <a:blip r:embed="rId2" cstate="print"/>
          <a:srcRect t="87434"/>
          <a:stretch/>
        </p:blipFill>
        <p:spPr bwMode="auto">
          <a:xfrm>
            <a:off x="-23480" y="4497169"/>
            <a:ext cx="9144000" cy="64633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0E0AC7D7-4734-4FBE-9281-6F9AC85C969D}"/>
              </a:ext>
            </a:extLst>
          </p:cNvPr>
          <p:cNvSpPr/>
          <p:nvPr/>
        </p:nvSpPr>
        <p:spPr>
          <a:xfrm>
            <a:off x="179512" y="51470"/>
            <a:ext cx="8712968" cy="4539704"/>
          </a:xfrm>
          <a:prstGeom prst="rect">
            <a:avLst/>
          </a:prstGeom>
        </p:spPr>
        <p:txBody>
          <a:bodyPr wrap="square">
            <a:spAutoFit/>
          </a:bodyPr>
          <a:lstStyle/>
          <a:p>
            <a:pPr indent="449580" algn="just">
              <a:spcAft>
                <a:spcPts val="0"/>
              </a:spcAft>
            </a:pPr>
            <a:r>
              <a:rPr lang="ru-RU" sz="1700" kern="0" dirty="0">
                <a:solidFill>
                  <a:srgbClr val="002060"/>
                </a:solidFill>
                <a:latin typeface="Arial" panose="020B0604020202020204" pitchFamily="34" charset="0"/>
                <a:ea typeface="Calibri" panose="020F0502020204030204" pitchFamily="34" charset="0"/>
                <a:cs typeface="Arial" panose="020B0604020202020204" pitchFamily="34" charset="0"/>
              </a:rPr>
              <a:t>- </a:t>
            </a:r>
            <a:r>
              <a:rPr lang="ru-RU" sz="1700" b="1" kern="0" dirty="0">
                <a:solidFill>
                  <a:srgbClr val="002060"/>
                </a:solidFill>
                <a:latin typeface="Arial" panose="020B0604020202020204" pitchFamily="34" charset="0"/>
                <a:ea typeface="Calibri" panose="020F0502020204030204" pitchFamily="34" charset="0"/>
                <a:cs typeface="Arial" panose="020B0604020202020204" pitchFamily="34" charset="0"/>
              </a:rPr>
              <a:t>Концепция развития дополнительного образования детей до 2030 года, утвержденная распоряжением Правительства Российской Федерации от 31 марта 2022 г. № 678-р (в редакции от 15 мая 2023 г.);</a:t>
            </a:r>
            <a:endParaRPr lang="ru-RU" sz="17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sz="1700" b="1" kern="0" dirty="0">
                <a:solidFill>
                  <a:srgbClr val="002060"/>
                </a:solidFill>
                <a:latin typeface="Arial" panose="020B0604020202020204" pitchFamily="34" charset="0"/>
                <a:ea typeface="Calibri" panose="020F0502020204030204" pitchFamily="34" charset="0"/>
                <a:cs typeface="Arial" panose="020B0604020202020204" pitchFamily="34" charset="0"/>
              </a:rPr>
              <a:t>- Стратегия развития воспитания в Российской Федерации на период до 2025 года, утвержденная Распоряжением Правительства Российской Федерации от 29 мая 2015 г. № 996-р;</a:t>
            </a:r>
            <a:endParaRPr lang="ru-RU" sz="17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sz="1700" b="1" kern="0" dirty="0">
                <a:solidFill>
                  <a:srgbClr val="002060"/>
                </a:solidFill>
                <a:latin typeface="Arial" panose="020B0604020202020204" pitchFamily="34" charset="0"/>
                <a:ea typeface="Calibri" panose="020F0502020204030204" pitchFamily="34" charset="0"/>
                <a:cs typeface="Arial" panose="020B0604020202020204" pitchFamily="34" charset="0"/>
              </a:rPr>
              <a:t>- Стратегия научно-технологического развития Российской Федерации, утверждённая Указом Президента Российской Федерации от 1 декабря 2016 г. № 642;</a:t>
            </a:r>
            <a:endParaRPr lang="ru-RU" sz="17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sz="1700" b="1" kern="0" dirty="0">
                <a:solidFill>
                  <a:srgbClr val="002060"/>
                </a:solidFill>
                <a:latin typeface="Arial" panose="020B0604020202020204" pitchFamily="34" charset="0"/>
                <a:ea typeface="Calibri" panose="020F0502020204030204" pitchFamily="34" charset="0"/>
                <a:cs typeface="Arial" panose="020B0604020202020204" pitchFamily="34" charset="0"/>
              </a:rPr>
              <a:t>- Концепция развития детско-юношеского спорта в Российской Федерации до 2030 года, утвержденная распоряжением Правительства Российской Федерации от 28 декабря 2021 г. № 3894-р (в редакции от 20 марта 2023 г.);</a:t>
            </a:r>
            <a:endParaRPr lang="ru-RU" sz="17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sz="1700" b="1" kern="0" dirty="0">
                <a:solidFill>
                  <a:srgbClr val="002060"/>
                </a:solidFill>
                <a:latin typeface="Arial" panose="020B0604020202020204" pitchFamily="34" charset="0"/>
                <a:ea typeface="Calibri" panose="020F0502020204030204" pitchFamily="34" charset="0"/>
                <a:cs typeface="Arial" panose="020B0604020202020204" pitchFamily="34" charset="0"/>
              </a:rPr>
              <a:t>- Паспорт национального проекта «Образование», утвержденный президиумом Совета при Президенте Российской Федерации по стратегическому развитию и национальным проектам (протокол от 24 декабря 2018 г. № 16)</a:t>
            </a:r>
            <a:endParaRPr lang="ru-RU" sz="1700" kern="100" dirty="0">
              <a:solidFill>
                <a:srgbClr val="002060"/>
              </a:solidFill>
              <a:effectLst/>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4059858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rotWithShape="1">
          <a:blip r:embed="rId2" cstate="print"/>
          <a:srcRect t="87434"/>
          <a:stretch/>
        </p:blipFill>
        <p:spPr bwMode="auto">
          <a:xfrm>
            <a:off x="-23480" y="4497169"/>
            <a:ext cx="9144000" cy="64633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C418B03D-AEDB-4951-A38B-AF391146AD2C}"/>
              </a:ext>
            </a:extLst>
          </p:cNvPr>
          <p:cNvSpPr/>
          <p:nvPr/>
        </p:nvSpPr>
        <p:spPr>
          <a:xfrm>
            <a:off x="354908" y="296818"/>
            <a:ext cx="8496944" cy="3693319"/>
          </a:xfrm>
          <a:prstGeom prst="rect">
            <a:avLst/>
          </a:prstGeom>
        </p:spPr>
        <p:txBody>
          <a:bodyPr wrap="square">
            <a:spAutoFit/>
          </a:bodyPr>
          <a:lstStyle/>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Приказ Министерства просвещения Российской Федерации от 27 июля 2022 г. № 629 «Об утверждении Порядка организации и осуществления образовательной деятельности по дополнительным общеобразовательным программам»;</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Приказ Министерства просвещения Российской Федерации от 3 сентября 2019 г. № 467 «Об утверждении Целевой модели развития региональных систем дополнительного образования детей» (в редакции от 21 апреля 2023 г.);</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indent="449580" algn="just">
              <a:spcAft>
                <a:spcPts val="0"/>
              </a:spcAft>
            </a:pPr>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Приказ Министерства образования и науки Российской Федерации от 23 августа 2017 г. № 816 «Об утверждении Порядка применения организациями, осуществляющими образовательную деятельность, электронного обучения, дистанционных образовательных технологий при реализации образовательных программ»;</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165669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rotWithShape="1">
          <a:blip r:embed="rId3" cstate="print"/>
          <a:srcRect l="-190" t="87434" r="190"/>
          <a:stretch/>
        </p:blipFill>
        <p:spPr bwMode="auto">
          <a:xfrm>
            <a:off x="-23480" y="4497169"/>
            <a:ext cx="9144000" cy="64633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323528" y="195486"/>
            <a:ext cx="8496944" cy="4893647"/>
          </a:xfrm>
          <a:prstGeom prst="rect">
            <a:avLst/>
          </a:prstGeom>
        </p:spPr>
        <p:txBody>
          <a:bodyPr wrap="square">
            <a:spAutoFit/>
          </a:bodyPr>
          <a:lstStyle/>
          <a:p>
            <a:pPr algn="just"/>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Приказ Министерства труда и социальной защиты Российской Федерации от 22 сентября 2021 г. № 652н «Об утверждении профессионального стандарта «Педагог дополнительного образования детей и взрослых»;</a:t>
            </a:r>
            <a:endParaRPr lang="ru-RU" sz="1200" kern="100" dirty="0">
              <a:solidFill>
                <a:srgbClr val="002060"/>
              </a:solidFill>
              <a:latin typeface="Arial" panose="020B0604020202020204" pitchFamily="34" charset="0"/>
              <a:ea typeface="Lucida Sans Unicode" panose="020B0602030504020204" pitchFamily="34" charset="0"/>
              <a:cs typeface="Tahoma" panose="020B0604030504040204" pitchFamily="34" charset="0"/>
            </a:endParaRPr>
          </a:p>
          <a:p>
            <a:pPr algn="just"/>
            <a:r>
              <a:rPr lang="ru-RU" b="1" kern="0" dirty="0">
                <a:solidFill>
                  <a:srgbClr val="002060"/>
                </a:solidFill>
                <a:latin typeface="Arial" panose="020B0604020202020204" pitchFamily="34" charset="0"/>
                <a:ea typeface="Calibri" panose="020F0502020204030204" pitchFamily="34" charset="0"/>
                <a:cs typeface="Arial" panose="020B0604020202020204" pitchFamily="34" charset="0"/>
              </a:rPr>
              <a:t>- Приказ Министерства труда и социальной защиты Российской Федерации от 24 декабря 2020 г. № 952н «Об утверждении профессионального стандарта «Тренер-преподаватель»;</a:t>
            </a:r>
          </a:p>
          <a:p>
            <a:pPr algn="just"/>
            <a:r>
              <a:rPr lang="ru-RU" b="1" dirty="0">
                <a:solidFill>
                  <a:srgbClr val="002060"/>
                </a:solidFill>
                <a:latin typeface="Arial" panose="020B0604020202020204" pitchFamily="34" charset="0"/>
                <a:cs typeface="Arial" panose="020B0604020202020204" pitchFamily="34" charset="0"/>
              </a:rPr>
              <a:t>-  Приказ Министерства просвещения Российской Федерации от 13 марта 2019 г. № 114 «Об утверждении показателей, характеризующих общие критерии оценки качества условий осуществления образовательной деятельности организациями, осуществляющими образовательную деятельность по основным общеобразовательным программам, образовательным программам среднего профессионального образования, основным программам профессионального обучения, дополнительным общеобразовательным программам»;</a:t>
            </a:r>
            <a:endParaRPr lang="ru-RU" dirty="0">
              <a:solidFill>
                <a:srgbClr val="002060"/>
              </a:solidFill>
              <a:latin typeface="Arial" panose="020B0604020202020204" pitchFamily="34" charset="0"/>
              <a:cs typeface="Arial" panose="020B0604020202020204" pitchFamily="34" charset="0"/>
            </a:endParaRPr>
          </a:p>
          <a:p>
            <a:pPr indent="449580" algn="just">
              <a:spcAft>
                <a:spcPts val="0"/>
              </a:spcAft>
            </a:pPr>
            <a:endParaRPr lang="ru-RU" sz="2400" kern="100" dirty="0">
              <a:latin typeface="Arial" panose="020B0604020202020204" pitchFamily="34" charset="0"/>
              <a:ea typeface="Lucida Sans Unicode" panose="020B0602030504020204" pitchFamily="34" charset="0"/>
              <a:cs typeface="Tahoma" panose="020B0604030504040204" pitchFamily="34" charset="0"/>
            </a:endParaRPr>
          </a:p>
        </p:txBody>
      </p:sp>
    </p:spTree>
    <p:extLst>
      <p:ext uri="{BB962C8B-B14F-4D97-AF65-F5344CB8AC3E}">
        <p14:creationId xmlns:p14="http://schemas.microsoft.com/office/powerpoint/2010/main" val="272161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на-экран1.jpg"/>
          <p:cNvPicPr>
            <a:picLocks noChangeAspect="1" noChangeArrowheads="1"/>
          </p:cNvPicPr>
          <p:nvPr/>
        </p:nvPicPr>
        <p:blipFill rotWithShape="1">
          <a:blip r:embed="rId2" cstate="print"/>
          <a:srcRect t="87434"/>
          <a:stretch/>
        </p:blipFill>
        <p:spPr bwMode="auto">
          <a:xfrm>
            <a:off x="-23480" y="4497169"/>
            <a:ext cx="9144000" cy="646331"/>
          </a:xfrm>
          <a:prstGeom prst="rect">
            <a:avLst/>
          </a:prstGeom>
          <a:noFill/>
        </p:spPr>
      </p:pic>
      <p:sp>
        <p:nvSpPr>
          <p:cNvPr id="3" name="Прямоугольник 2"/>
          <p:cNvSpPr/>
          <p:nvPr/>
        </p:nvSpPr>
        <p:spPr>
          <a:xfrm>
            <a:off x="1403648" y="195486"/>
            <a:ext cx="7416824" cy="993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3138488" algn="l"/>
              </a:tabLst>
            </a:pPr>
            <a:endParaRPr lang="ru-RU" sz="1600" b="1" dirty="0">
              <a:solidFill>
                <a:srgbClr val="002060"/>
              </a:solidFill>
              <a:latin typeface="Arial" pitchFamily="34" charset="0"/>
              <a:cs typeface="Arial" pitchFamily="34" charset="0"/>
            </a:endParaRPr>
          </a:p>
        </p:txBody>
      </p:sp>
      <p:sp>
        <p:nvSpPr>
          <p:cNvPr id="4" name="Прямоугольник 3"/>
          <p:cNvSpPr/>
          <p:nvPr/>
        </p:nvSpPr>
        <p:spPr>
          <a:xfrm>
            <a:off x="827584" y="1635646"/>
            <a:ext cx="7776864" cy="646331"/>
          </a:xfrm>
          <a:prstGeom prst="rect">
            <a:avLst/>
          </a:prstGeom>
        </p:spPr>
        <p:txBody>
          <a:bodyPr wrap="square">
            <a:spAutoFit/>
          </a:bodyPr>
          <a:lstStyle/>
          <a:p>
            <a:pPr algn="ctr"/>
            <a:r>
              <a:rPr lang="ru-RU" sz="3600" b="1" dirty="0">
                <a:solidFill>
                  <a:schemeClr val="accent1">
                    <a:lumMod val="75000"/>
                  </a:schemeClr>
                </a:solidFill>
                <a:latin typeface="Arial" pitchFamily="34" charset="0"/>
                <a:cs typeface="Arial" pitchFamily="34" charset="0"/>
              </a:rPr>
              <a:t> </a:t>
            </a:r>
            <a:endParaRPr lang="ru-RU" sz="3600" dirty="0"/>
          </a:p>
        </p:txBody>
      </p:sp>
      <p:sp>
        <p:nvSpPr>
          <p:cNvPr id="2" name="Прямоугольник 1">
            <a:extLst>
              <a:ext uri="{FF2B5EF4-FFF2-40B4-BE49-F238E27FC236}">
                <a16:creationId xmlns:a16="http://schemas.microsoft.com/office/drawing/2014/main" id="{5F920BFF-95BD-4427-80A4-621F2F022E59}"/>
              </a:ext>
            </a:extLst>
          </p:cNvPr>
          <p:cNvSpPr/>
          <p:nvPr/>
        </p:nvSpPr>
        <p:spPr>
          <a:xfrm>
            <a:off x="179512" y="586591"/>
            <a:ext cx="8640960" cy="3416320"/>
          </a:xfrm>
          <a:prstGeom prst="rect">
            <a:avLst/>
          </a:prstGeom>
        </p:spPr>
        <p:txBody>
          <a:bodyPr wrap="square">
            <a:spAutoFit/>
          </a:bodyPr>
          <a:lstStyle/>
          <a:p>
            <a:pPr algn="just"/>
            <a:r>
              <a:rPr lang="ru-RU" dirty="0">
                <a:solidFill>
                  <a:srgbClr val="002060"/>
                </a:solidFill>
                <a:latin typeface="Arial" panose="020B0604020202020204" pitchFamily="34" charset="0"/>
                <a:cs typeface="Arial" panose="020B0604020202020204" pitchFamily="34" charset="0"/>
              </a:rPr>
              <a:t>- </a:t>
            </a:r>
            <a:r>
              <a:rPr lang="ru-RU" b="1" dirty="0">
                <a:solidFill>
                  <a:srgbClr val="002060"/>
                </a:solidFill>
                <a:latin typeface="Arial" panose="020B0604020202020204" pitchFamily="34" charset="0"/>
                <a:cs typeface="Arial" panose="020B0604020202020204" pitchFamily="34" charset="0"/>
              </a:rPr>
              <a:t>Приказ Министерства образования и науки Российской Федерации </a:t>
            </a:r>
            <a:endParaRPr lang="ru-RU" dirty="0">
              <a:solidFill>
                <a:srgbClr val="002060"/>
              </a:solidFill>
              <a:latin typeface="Arial" panose="020B0604020202020204" pitchFamily="34" charset="0"/>
              <a:cs typeface="Arial" panose="020B0604020202020204" pitchFamily="34" charset="0"/>
            </a:endParaRPr>
          </a:p>
          <a:p>
            <a:pPr algn="just"/>
            <a:r>
              <a:rPr lang="ru-RU" b="1" dirty="0">
                <a:solidFill>
                  <a:srgbClr val="002060"/>
                </a:solidFill>
                <a:latin typeface="Arial" panose="020B0604020202020204" pitchFamily="34" charset="0"/>
                <a:cs typeface="Arial" panose="020B0604020202020204" pitchFamily="34" charset="0"/>
              </a:rPr>
              <a:t>и Министерства просвещения Российской Федерации от 5 августа 2020 г. № 882/391 «Об организации и осуществлении образовательной деятельности по сетевой форме реализации образовательных программ»;</a:t>
            </a:r>
            <a:endParaRPr lang="ru-RU" dirty="0">
              <a:solidFill>
                <a:srgbClr val="002060"/>
              </a:solidFill>
              <a:latin typeface="Arial" panose="020B0604020202020204" pitchFamily="34" charset="0"/>
              <a:cs typeface="Arial" panose="020B0604020202020204" pitchFamily="34" charset="0"/>
            </a:endParaRPr>
          </a:p>
          <a:p>
            <a:pPr algn="just"/>
            <a:r>
              <a:rPr lang="ru-RU" b="1" dirty="0">
                <a:solidFill>
                  <a:srgbClr val="002060"/>
                </a:solidFill>
                <a:latin typeface="Arial" panose="020B0604020202020204" pitchFamily="34" charset="0"/>
                <a:cs typeface="Arial" panose="020B0604020202020204" pitchFamily="34" charset="0"/>
              </a:rPr>
              <a:t>- Приказ </a:t>
            </a:r>
            <a:r>
              <a:rPr lang="ru-RU" b="1" dirty="0" err="1">
                <a:solidFill>
                  <a:srgbClr val="002060"/>
                </a:solidFill>
                <a:latin typeface="Arial" panose="020B0604020202020204" pitchFamily="34" charset="0"/>
                <a:cs typeface="Arial" panose="020B0604020202020204" pitchFamily="34" charset="0"/>
              </a:rPr>
              <a:t>Минпросвещения</a:t>
            </a:r>
            <a:r>
              <a:rPr lang="ru-RU" b="1" dirty="0">
                <a:solidFill>
                  <a:srgbClr val="002060"/>
                </a:solidFill>
                <a:latin typeface="Arial" panose="020B0604020202020204" pitchFamily="34" charset="0"/>
                <a:cs typeface="Arial" panose="020B0604020202020204" pitchFamily="34" charset="0"/>
              </a:rPr>
              <a:t> России и Минэкономразвития </a:t>
            </a:r>
            <a:r>
              <a:rPr lang="ru-RU" b="1" dirty="0" err="1">
                <a:solidFill>
                  <a:srgbClr val="002060"/>
                </a:solidFill>
                <a:latin typeface="Arial" panose="020B0604020202020204" pitchFamily="34" charset="0"/>
                <a:cs typeface="Arial" panose="020B0604020202020204" pitchFamily="34" charset="0"/>
              </a:rPr>
              <a:t>Россииот</a:t>
            </a:r>
            <a:r>
              <a:rPr lang="ru-RU" b="1" dirty="0">
                <a:solidFill>
                  <a:srgbClr val="002060"/>
                </a:solidFill>
                <a:latin typeface="Arial" panose="020B0604020202020204" pitchFamily="34" charset="0"/>
                <a:cs typeface="Arial" panose="020B0604020202020204" pitchFamily="34" charset="0"/>
              </a:rPr>
              <a:t> 19 декабря 2019 г. № 702/811 «Об утверждении общих требований к организации и проведению в природной среде следующих мероприятий с участием детей, являющихся членами организованной группы несовершеннолетних туристов…..»;</a:t>
            </a:r>
            <a:endParaRPr lang="ru-RU" dirty="0">
              <a:solidFill>
                <a:srgbClr val="002060"/>
              </a:solidFill>
              <a:latin typeface="Arial" panose="020B0604020202020204" pitchFamily="34" charset="0"/>
              <a:cs typeface="Arial" panose="020B0604020202020204" pitchFamily="34" charset="0"/>
            </a:endParaRPr>
          </a:p>
          <a:p>
            <a:pPr algn="just"/>
            <a:r>
              <a:rPr lang="ru-RU" b="1" dirty="0">
                <a:solidFill>
                  <a:srgbClr val="002060"/>
                </a:solidFill>
                <a:latin typeface="Arial" panose="020B0604020202020204" pitchFamily="34" charset="0"/>
                <a:cs typeface="Arial" panose="020B0604020202020204" pitchFamily="34" charset="0"/>
              </a:rPr>
              <a:t>- Письмо </a:t>
            </a:r>
            <a:r>
              <a:rPr lang="ru-RU" b="1" dirty="0" err="1">
                <a:solidFill>
                  <a:srgbClr val="002060"/>
                </a:solidFill>
                <a:latin typeface="Arial" panose="020B0604020202020204" pitchFamily="34" charset="0"/>
                <a:cs typeface="Arial" panose="020B0604020202020204" pitchFamily="34" charset="0"/>
              </a:rPr>
              <a:t>Минпросвещения</a:t>
            </a:r>
            <a:r>
              <a:rPr lang="ru-RU" b="1" dirty="0">
                <a:solidFill>
                  <a:srgbClr val="002060"/>
                </a:solidFill>
                <a:latin typeface="Arial" panose="020B0604020202020204" pitchFamily="34" charset="0"/>
                <a:cs typeface="Arial" panose="020B0604020202020204" pitchFamily="34" charset="0"/>
              </a:rPr>
              <a:t> России от 1 июня 2023 г. № АБ-2324/05«О внедрении Единой модели профессиональной ориентации»</a:t>
            </a:r>
            <a:endParaRPr lang="ru-RU"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9098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1916</Words>
  <Application>Microsoft Office PowerPoint</Application>
  <PresentationFormat>Экран (16:9)</PresentationFormat>
  <Paragraphs>144</Paragraphs>
  <Slides>23</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Arial</vt:lpstr>
      <vt:lpstr>Calibri</vt:lpstr>
      <vt:lpstr>Calibri Light</vt:lpstr>
      <vt:lpstr>Lucida Sans Unicode</vt:lpstr>
      <vt:lpstr>Tahoma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Светлана Архипова</cp:lastModifiedBy>
  <cp:revision>38</cp:revision>
  <dcterms:created xsi:type="dcterms:W3CDTF">2022-11-21T07:54:03Z</dcterms:created>
  <dcterms:modified xsi:type="dcterms:W3CDTF">2023-11-10T07:46:31Z</dcterms:modified>
</cp:coreProperties>
</file>