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62" r:id="rId5"/>
    <p:sldId id="270" r:id="rId6"/>
    <p:sldId id="263" r:id="rId7"/>
    <p:sldId id="264" r:id="rId8"/>
    <p:sldId id="265" r:id="rId9"/>
    <p:sldId id="266" r:id="rId10"/>
    <p:sldId id="267" r:id="rId11"/>
    <p:sldId id="268" r:id="rId12"/>
    <p:sldId id="271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E045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vcht.center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5656" y="267494"/>
            <a:ext cx="7416824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138488" algn="l"/>
              </a:tabLst>
            </a:pP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ДЕПАРТАМЕНТ ОБРАЗОВАНИЯ И НАУКИ КУРГАНСКОЙ ОБЛАСТИ</a:t>
            </a:r>
          </a:p>
          <a:p>
            <a:pPr algn="ctr">
              <a:tabLst>
                <a:tab pos="3138488" algn="l"/>
              </a:tabLst>
            </a:pP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ГАНОУ КО «ЦЕНТР РАЗВИТИЯ СОВРЕМЕННЫХ КОМПЕТЕНЦИЙ»</a:t>
            </a:r>
          </a:p>
          <a:p>
            <a:pPr algn="ctr">
              <a:tabLst>
                <a:tab pos="3138488" algn="l"/>
              </a:tabLst>
            </a:pP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4100400"/>
            <a:ext cx="1958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г. Курган, 2023 г</a:t>
            </a:r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EFB5DBD-9972-4936-9AC0-589B7DA1C72A}"/>
              </a:ext>
            </a:extLst>
          </p:cNvPr>
          <p:cNvSpPr/>
          <p:nvPr/>
        </p:nvSpPr>
        <p:spPr>
          <a:xfrm>
            <a:off x="899592" y="1528438"/>
            <a:ext cx="77768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«Организационно-управленческие условия внедрения Целевой модели </a:t>
            </a:r>
          </a:p>
          <a:p>
            <a:pPr algn="ctr"/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муниципальном уровне»</a:t>
            </a:r>
          </a:p>
          <a:p>
            <a:pPr algn="ctr"/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(курсы по дополнительной профессиональной программе повышения квалификации для руководителей муниципальных опорных центров, муниципальных администраторов АИС «Навигатор дополнительного образования Курганской области»)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 rotWithShape="1">
          <a:blip r:embed="rId2" cstate="print"/>
          <a:srcRect t="26200"/>
          <a:stretch/>
        </p:blipFill>
        <p:spPr bwMode="auto">
          <a:xfrm>
            <a:off x="-1" y="1347614"/>
            <a:ext cx="9144000" cy="379588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5656" y="267494"/>
            <a:ext cx="74168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138488" algn="l"/>
              </a:tabLst>
            </a:pP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Деятельность муниципальных опорных центров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EFB5DBD-9972-4936-9AC0-589B7DA1C72A}"/>
              </a:ext>
            </a:extLst>
          </p:cNvPr>
          <p:cNvSpPr/>
          <p:nvPr/>
        </p:nvSpPr>
        <p:spPr>
          <a:xfrm>
            <a:off x="899592" y="1528438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CF4F780-EF8B-4570-859E-30AD0F9AA7B5}"/>
              </a:ext>
            </a:extLst>
          </p:cNvPr>
          <p:cNvSpPr/>
          <p:nvPr/>
        </p:nvSpPr>
        <p:spPr>
          <a:xfrm>
            <a:off x="431539" y="555526"/>
            <a:ext cx="8280920" cy="368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взаимодействует с образовательными организациями своего муниципалитета;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оказывает организационно-методическую поддержку реализации дополнительных общеобразовательных программ, в том числе для детей из сельской местности;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анализирует состояние инфраструктурного, материально-технического, программно-методического и кадрового потенциала в системе дополнительного образования детей муниципалитета;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содействует распространению и внедрению лучших и новых практик, современных вариативных востребованных дополнительных общеобразовательных программ различной направленности для детей, в том числе с использованием дистанционных технологий;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обеспечивает реализацию мер по непрерывному развитию управленческих и педагогических кадров системы дополнительного образования детей, включая повышение квалификации, профессиональную переподготовку, стажировки;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ведет совместно с профильными организациями работу по поддержке и сопровождению одаренных детей, детей с особыми образовательными потребностями; 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содействует вовлечению детей, в том числе детей из сельской местности и детей, находящихся в трудной жизненной ситуации, в систему дополнительного образования детей;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формирует информационно-телекоммуникационный контур системы дополнительного образования детей муниципалитета.</a:t>
            </a:r>
            <a:endParaRPr lang="ru-RU" sz="1200" dirty="0">
              <a:solidFill>
                <a:srgbClr val="00206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2674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 rotWithShape="1">
          <a:blip r:embed="rId2" cstate="print"/>
          <a:srcRect t="24516"/>
          <a:stretch/>
        </p:blipFill>
        <p:spPr bwMode="auto">
          <a:xfrm>
            <a:off x="-1" y="1260944"/>
            <a:ext cx="9144000" cy="388255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373122"/>
            <a:ext cx="7416824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2060"/>
                </a:solidFill>
              </a:rPr>
              <a:t>Образовательный центр одаренных детей и молодежи «Созвездие»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EFB5DBD-9972-4936-9AC0-589B7DA1C72A}"/>
              </a:ext>
            </a:extLst>
          </p:cNvPr>
          <p:cNvSpPr/>
          <p:nvPr/>
        </p:nvSpPr>
        <p:spPr>
          <a:xfrm>
            <a:off x="899592" y="1528438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C654EEDF-2294-43DA-A687-EF4862813AF6}"/>
              </a:ext>
            </a:extLst>
          </p:cNvPr>
          <p:cNvSpPr/>
          <p:nvPr/>
        </p:nvSpPr>
        <p:spPr>
          <a:xfrm>
            <a:off x="251519" y="699542"/>
            <a:ext cx="8640960" cy="3264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профильных образовательных интенсивов (смен) с целью подготовки к участию во всероссийских профильных олимпиадах;</a:t>
            </a:r>
            <a:endParaRPr lang="ru-RU" sz="1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организация регулярных и дистанционных программ по различным направлениям;</a:t>
            </a:r>
            <a:endParaRPr lang="ru-RU" sz="1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организация и проведение региональной проектной научно-практической конференции «Технологии в современном мире»;</a:t>
            </a:r>
            <a:endParaRPr lang="ru-RU" sz="1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координация и сопровождение участников всероссийских проектов и конкурсов «Большие вызовы», «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Сириус.Лето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начни свой проект», «Уроки настоящего», в т.ч. проведение региональных этапов;</a:t>
            </a:r>
            <a:endParaRPr lang="ru-RU" sz="1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организация и проведение регионального этапа Всероссийской олимпиады школьников, организация участия в заключительном этапе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организация и проведение мероприятий, входящих в перечень Министерства просвещения РФ;</a:t>
            </a:r>
            <a:endParaRPr lang="ru-RU" sz="1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предоставление информации в Государственный информационный ресурс о лицах, проявивших выдающиеся способности;</a:t>
            </a:r>
            <a:endParaRPr lang="ru-RU" sz="1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организация работы комиссии по рассмотрению материалов на соискание областной премии для детей, проявивших выдающиеся способности в области образования, искусства и спорта;</a:t>
            </a:r>
            <a:endParaRPr lang="ru-RU" sz="1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организация и проведение интеллектуальных игр, турниров и фестивалей</a:t>
            </a:r>
            <a:endParaRPr lang="ru-RU" sz="12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8073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5656" y="267494"/>
            <a:ext cx="7416824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138488" algn="l"/>
              </a:tabLst>
            </a:pP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ДЕПАРТАМЕНТ ОБРАЗОВАНИЯ И НАУКИ КУРГАНСКОЙ ОБЛАСТИ</a:t>
            </a:r>
          </a:p>
          <a:p>
            <a:pPr algn="ctr">
              <a:tabLst>
                <a:tab pos="3138488" algn="l"/>
              </a:tabLst>
            </a:pP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ГАНОУ КО «ЦЕНТР РАЗВИТИЯ СОВРЕМЕННЫХ КОМПЕТЕНЦИЙ»</a:t>
            </a:r>
          </a:p>
          <a:p>
            <a:pPr algn="ctr">
              <a:tabLst>
                <a:tab pos="3138488" algn="l"/>
              </a:tabLst>
            </a:pP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4100400"/>
            <a:ext cx="1958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г. Курган, 2023 г</a:t>
            </a:r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EFB5DBD-9972-4936-9AC0-589B7DA1C72A}"/>
              </a:ext>
            </a:extLst>
          </p:cNvPr>
          <p:cNvSpPr/>
          <p:nvPr/>
        </p:nvSpPr>
        <p:spPr>
          <a:xfrm>
            <a:off x="899592" y="1528438"/>
            <a:ext cx="77768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«Организационно-управленческие условия внедрения Целевой модели </a:t>
            </a:r>
          </a:p>
          <a:p>
            <a:pPr algn="ctr"/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муниципальном уровне»</a:t>
            </a:r>
          </a:p>
          <a:p>
            <a:pPr algn="ctr"/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(курсы по дополнительной профессиональной программе повышения квалификации для руководителей муниципальных опорных центров, муниципальных администраторов АИС «Навигатор дополнительного образования Курганской области»)</a:t>
            </a:r>
          </a:p>
        </p:txBody>
      </p:sp>
    </p:spTree>
    <p:extLst>
      <p:ext uri="{BB962C8B-B14F-4D97-AF65-F5344CB8AC3E}">
        <p14:creationId xmlns:p14="http://schemas.microsoft.com/office/powerpoint/2010/main" xmlns="" val="366361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480" y="-1"/>
            <a:ext cx="9144000" cy="51435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195486"/>
            <a:ext cx="7416824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138488" algn="l"/>
              </a:tabLst>
            </a:pP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83C2FC2-1156-45D0-8947-37334F27AAA5}"/>
              </a:ext>
            </a:extLst>
          </p:cNvPr>
          <p:cNvSpPr/>
          <p:nvPr/>
        </p:nvSpPr>
        <p:spPr>
          <a:xfrm>
            <a:off x="899592" y="1384423"/>
            <a:ext cx="777686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/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«Актуальная организационно-управленческая модель внедрения </a:t>
            </a:r>
          </a:p>
          <a:p>
            <a:pPr indent="449580" algn="ctr"/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модели»</a:t>
            </a:r>
          </a:p>
          <a:p>
            <a:pPr indent="449580" algn="just" fontAlgn="auto"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indent="449580" algn="just" fontAlgn="auto">
              <a:spcAft>
                <a:spcPts val="0"/>
              </a:spcAft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9580" algn="just" fontAlgn="auto"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</a:t>
            </a:r>
          </a:p>
          <a:p>
            <a:pPr indent="449580" algn="just" fontAlgn="auto"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Архипова Светлана Юрьевна,</a:t>
            </a:r>
          </a:p>
          <a:p>
            <a:pPr indent="449580" algn="just" fontAlgn="auto"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руководитель РМЦ ДО в Курганской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1317375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9144000" cy="51435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5656" y="267494"/>
            <a:ext cx="7416824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138488" algn="l"/>
              </a:tabLs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Уровни организационно-управленческой модели: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tabLst>
                <a:tab pos="3138488" algn="l"/>
              </a:tabLst>
            </a:pP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EFB5DBD-9972-4936-9AC0-589B7DA1C72A}"/>
              </a:ext>
            </a:extLst>
          </p:cNvPr>
          <p:cNvSpPr/>
          <p:nvPr/>
        </p:nvSpPr>
        <p:spPr>
          <a:xfrm>
            <a:off x="899592" y="1528438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F1183C68-DAC6-4793-BB35-3ADAD65334B9}"/>
              </a:ext>
            </a:extLst>
          </p:cNvPr>
          <p:cNvSpPr/>
          <p:nvPr/>
        </p:nvSpPr>
        <p:spPr>
          <a:xfrm>
            <a:off x="467544" y="1419622"/>
            <a:ext cx="8316415" cy="2620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Федеральные ресурсные центры;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Региональный ресурсный центр по сопровождению направленностей;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Региональный модельный центр дополнительного образования детей;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Муниципальные опорные центры;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Региональный центр выявления, поддержки и развития способностей и талантов у детей и молодежи. 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7226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19672" y="229901"/>
            <a:ext cx="7416824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138488" algn="l"/>
              </a:tabLs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настоящее время созданы и осуществляют свою деятельность:</a:t>
            </a:r>
            <a:endParaRPr lang="ru-RU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tabLst>
                <a:tab pos="3138488" algn="l"/>
              </a:tabLst>
            </a:pP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EFB5DBD-9972-4936-9AC0-589B7DA1C72A}"/>
              </a:ext>
            </a:extLst>
          </p:cNvPr>
          <p:cNvSpPr/>
          <p:nvPr/>
        </p:nvSpPr>
        <p:spPr>
          <a:xfrm>
            <a:off x="899592" y="1528438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4BDA02B-D59B-4FFE-B1D9-EF1C4ADE1F8E}"/>
              </a:ext>
            </a:extLst>
          </p:cNvPr>
          <p:cNvSpPr/>
          <p:nvPr/>
        </p:nvSpPr>
        <p:spPr>
          <a:xfrm>
            <a:off x="269776" y="1543680"/>
            <a:ext cx="8604447" cy="2056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ресурсный центр развития дополнительного образования детей естественнонаучной, технической, туристско-краеведческой направленностей, а также сферы организации отдыха и оздоровления детей (</a:t>
            </a:r>
            <a:r>
              <a:rPr lang="ru-RU" sz="1600" u="sng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https://fedcdo.ru</a:t>
            </a:r>
            <a:r>
              <a:rPr lang="ru-RU" sz="1600" u="sng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ресурсный центр дополнительного образования художественной и социально-гуманитарной направленностей (</a:t>
            </a:r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http://vcht.center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центр организационно-методического обеспечения</a:t>
            </a:r>
            <a:b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физического воспитания (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сайт </a:t>
            </a:r>
            <a:r>
              <a:rPr lang="ru-RU" sz="1600" dirty="0" err="1">
                <a:solidFill>
                  <a:srgbClr val="00B0F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фцомофв.рф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6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3966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133" y="-1"/>
            <a:ext cx="9144000" cy="51435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47664" y="210505"/>
            <a:ext cx="7416824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138488" algn="l"/>
              </a:tabLs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Региональный модельный центр дополнительного образования детей в Курганской области </a:t>
            </a:r>
            <a:endParaRPr lang="ru-RU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tabLst>
                <a:tab pos="3138488" algn="l"/>
              </a:tabLst>
            </a:pP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EFB5DBD-9972-4936-9AC0-589B7DA1C72A}"/>
              </a:ext>
            </a:extLst>
          </p:cNvPr>
          <p:cNvSpPr/>
          <p:nvPr/>
        </p:nvSpPr>
        <p:spPr>
          <a:xfrm>
            <a:off x="899592" y="1528438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6372E0B5-BD9C-4E66-A1E7-5068DCD7C9C9}"/>
              </a:ext>
            </a:extLst>
          </p:cNvPr>
          <p:cNvSpPr/>
          <p:nvPr/>
        </p:nvSpPr>
        <p:spPr>
          <a:xfrm>
            <a:off x="288032" y="1580197"/>
            <a:ext cx="8676456" cy="325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A7EA179A-1779-43F6-A399-FE42B6C7FB59}"/>
              </a:ext>
            </a:extLst>
          </p:cNvPr>
          <p:cNvSpPr/>
          <p:nvPr/>
        </p:nvSpPr>
        <p:spPr>
          <a:xfrm>
            <a:off x="179511" y="1580197"/>
            <a:ext cx="8694712" cy="1983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Осуществляет поддержку по обновлению содержания дополнительных общеразвивающих программ: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организационную 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методическую 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нормативно-правовая 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экспертно-консультационная</a:t>
            </a:r>
            <a:endParaRPr lang="ru-RU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5582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9144000" cy="51435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5656" y="267494"/>
            <a:ext cx="7416824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138488" algn="l"/>
              </a:tabLst>
            </a:pPr>
            <a:r>
              <a:rPr lang="ru-RU" b="1" dirty="0"/>
              <a:t>  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Региональные этапы </a:t>
            </a:r>
            <a:r>
              <a:rPr lang="ru-RU" b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Всероссийских </a:t>
            </a:r>
            <a:r>
              <a:rPr lang="ru-RU" b="1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конкурсов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EFB5DBD-9972-4936-9AC0-589B7DA1C72A}"/>
              </a:ext>
            </a:extLst>
          </p:cNvPr>
          <p:cNvSpPr/>
          <p:nvPr/>
        </p:nvSpPr>
        <p:spPr>
          <a:xfrm>
            <a:off x="899592" y="1528438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FEA706A-3E1A-4B5F-BEF1-F671477B8DFB}"/>
              </a:ext>
            </a:extLst>
          </p:cNvPr>
          <p:cNvSpPr/>
          <p:nvPr/>
        </p:nvSpPr>
        <p:spPr>
          <a:xfrm>
            <a:off x="395536" y="1419622"/>
            <a:ext cx="8517839" cy="2301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всероссийский конкурс хоровых и вокальных коллективов;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всероссийский конкурс на знание государственных и  региональных символов и атрибутов Российской Федерации среди обучающихся образовательных организаций;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всероссийский конкурс «Отечество: история, культура, природа, этнос»;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всероссийский конкурс экологических рисунков.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2396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5656" y="267494"/>
            <a:ext cx="7416824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138488" algn="l"/>
              </a:tabLst>
            </a:pP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EFB5DBD-9972-4936-9AC0-589B7DA1C72A}"/>
              </a:ext>
            </a:extLst>
          </p:cNvPr>
          <p:cNvSpPr/>
          <p:nvPr/>
        </p:nvSpPr>
        <p:spPr>
          <a:xfrm>
            <a:off x="899592" y="1528438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79128B0-CA75-43A3-BF82-B16787FB1316}"/>
              </a:ext>
            </a:extLst>
          </p:cNvPr>
          <p:cNvSpPr/>
          <p:nvPr/>
        </p:nvSpPr>
        <p:spPr>
          <a:xfrm>
            <a:off x="432049" y="1527910"/>
            <a:ext cx="846043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ФЗ от 28 декабря 2022 года № 568-ФЗ о внесении изменений в закон «О государственном (муниципальном) социальном заказе на оказание государственных (муниципальных) услуг в социальной сфере по направлению деятельности «реализация дополнительных образовательных программ»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1531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9144000" cy="51435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5656" y="267494"/>
            <a:ext cx="7416824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138488" algn="l"/>
              </a:tabLst>
            </a:pP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Документы, регламентирующие переход на социальный заказ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EFB5DBD-9972-4936-9AC0-589B7DA1C72A}"/>
              </a:ext>
            </a:extLst>
          </p:cNvPr>
          <p:cNvSpPr/>
          <p:nvPr/>
        </p:nvSpPr>
        <p:spPr>
          <a:xfrm>
            <a:off x="899592" y="1528438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D6CB5CFF-E6C0-4102-97E5-4B661C6C742F}"/>
              </a:ext>
            </a:extLst>
          </p:cNvPr>
          <p:cNvSpPr/>
          <p:nvPr/>
        </p:nvSpPr>
        <p:spPr>
          <a:xfrm>
            <a:off x="107504" y="1203598"/>
            <a:ext cx="8712968" cy="3255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Постановление Правительства Курганской области от 14 сентября 2023 года № 264 «Об организации оказания государственных услуг в социальной сфере при формировании государственного социального заказа на оказание государственных услуг в социальной сфере»;</a:t>
            </a:r>
            <a:endParaRPr lang="ru-RU" sz="15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Постановление Правительства Курганской области «О Порядке формирования государственных социальных заказов на оказание государственных услуг в социальной сфере, отнесенных к полномочиям органов исполнительной власти Курганской области»;</a:t>
            </a:r>
            <a:endParaRPr lang="ru-RU" sz="15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Постановление Правительства Курганской области «О некоторых мерах правового регулирования вопросов, связанных с оказанием государственной услуги «Реализация дополнительных общеразвивающих программ» в соответствии с социальными сертификатами.</a:t>
            </a:r>
            <a:endParaRPr lang="ru-RU" sz="1500" dirty="0">
              <a:solidFill>
                <a:srgbClr val="00206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582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9144000" cy="51435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47664" y="253776"/>
            <a:ext cx="7195439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138488" algn="l"/>
              </a:tabLs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Муниципальный опорный центр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tabLst>
                <a:tab pos="3138488" algn="l"/>
              </a:tabLst>
            </a:pP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EFB5DBD-9972-4936-9AC0-589B7DA1C72A}"/>
              </a:ext>
            </a:extLst>
          </p:cNvPr>
          <p:cNvSpPr/>
          <p:nvPr/>
        </p:nvSpPr>
        <p:spPr>
          <a:xfrm>
            <a:off x="899592" y="1528438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A23F6A5-07EA-42DD-B7B9-62AA5521EC2A}"/>
              </a:ext>
            </a:extLst>
          </p:cNvPr>
          <p:cNvSpPr/>
          <p:nvPr/>
        </p:nvSpPr>
        <p:spPr>
          <a:xfrm>
            <a:off x="282672" y="1203598"/>
            <a:ext cx="8388423" cy="3257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Функции МОЦ: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координация и осуществление организационной, методической, нормативно-правовой и экспертно-консультационной поддержки организаций, осуществляющих образовательную деятельность по дополнительным общеобразовательным программам на территории муниципалитета;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координация деятельности муниципальных организаций, осуществляющих образовательную деятельность по дополнительным общеобразовательным программам, при включении ими данных в региональный Навигатор.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78311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821</Words>
  <Application>Microsoft Office PowerPoint</Application>
  <PresentationFormat>Экран (16:9)</PresentationFormat>
  <Paragraphs>92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24</cp:revision>
  <dcterms:created xsi:type="dcterms:W3CDTF">2022-11-21T07:54:03Z</dcterms:created>
  <dcterms:modified xsi:type="dcterms:W3CDTF">2023-11-10T11:05:40Z</dcterms:modified>
</cp:coreProperties>
</file>