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digiana" charset="1" panose="02000500000000000000"/>
      <p:regular r:id="rId10"/>
    </p:embeddedFont>
    <p:embeddedFont>
      <p:font typeface="Adigiana Italics" charset="1" panose="02000500000000000000"/>
      <p:regular r:id="rId11"/>
    </p:embeddedFont>
    <p:embeddedFont>
      <p:font typeface="Lato" charset="1" panose="020F0502020204030203"/>
      <p:regular r:id="rId12"/>
    </p:embeddedFont>
    <p:embeddedFont>
      <p:font typeface="Lato Bold" charset="1" panose="020F0502020204030203"/>
      <p:regular r:id="rId13"/>
    </p:embeddedFont>
    <p:embeddedFont>
      <p:font typeface="Lato Italics" charset="1" panose="020F0502020204030203"/>
      <p:regular r:id="rId14"/>
    </p:embeddedFont>
    <p:embeddedFont>
      <p:font typeface="Lato Bold Italics" charset="1" panose="020F0502020204030203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24" Target="slides/slide9.xml" Type="http://schemas.openxmlformats.org/officeDocument/2006/relationships/slide"/><Relationship Id="rId25" Target="slides/slide10.xml" Type="http://schemas.openxmlformats.org/officeDocument/2006/relationships/slide"/><Relationship Id="rId26" Target="slides/slide11.xml" Type="http://schemas.openxmlformats.org/officeDocument/2006/relationships/slide"/><Relationship Id="rId27" Target="slides/slide12.xml" Type="http://schemas.openxmlformats.org/officeDocument/2006/relationships/slide"/><Relationship Id="rId28" Target="slides/slide13.xml" Type="http://schemas.openxmlformats.org/officeDocument/2006/relationships/slide"/><Relationship Id="rId29" Target="slides/slide14.xml" Type="http://schemas.openxmlformats.org/officeDocument/2006/relationships/slide"/><Relationship Id="rId3" Target="viewProps.xml" Type="http://schemas.openxmlformats.org/officeDocument/2006/relationships/viewProps"/><Relationship Id="rId30" Target="slides/slide15.xml" Type="http://schemas.openxmlformats.org/officeDocument/2006/relationships/slide"/><Relationship Id="rId31" Target="slides/slide16.xml" Type="http://schemas.openxmlformats.org/officeDocument/2006/relationships/slide"/><Relationship Id="rId32" Target="slides/slide17.xml" Type="http://schemas.openxmlformats.org/officeDocument/2006/relationships/slide"/><Relationship Id="rId33" Target="slides/slide18.xml" Type="http://schemas.openxmlformats.org/officeDocument/2006/relationships/slide"/><Relationship Id="rId34" Target="slides/slide19.xml" Type="http://schemas.openxmlformats.org/officeDocument/2006/relationships/slide"/><Relationship Id="rId35" Target="slides/slide20.xml" Type="http://schemas.openxmlformats.org/officeDocument/2006/relationships/slide"/><Relationship Id="rId36" Target="slides/slide21.xml" Type="http://schemas.openxmlformats.org/officeDocument/2006/relationships/slide"/><Relationship Id="rId37" Target="slides/slide22.xml" Type="http://schemas.openxmlformats.org/officeDocument/2006/relationships/slide"/><Relationship Id="rId38" Target="slides/slide23.xml" Type="http://schemas.openxmlformats.org/officeDocument/2006/relationships/slide"/><Relationship Id="rId39" Target="slides/slide24.xml" Type="http://schemas.openxmlformats.org/officeDocument/2006/relationships/slide"/><Relationship Id="rId4" Target="theme/theme1.xml" Type="http://schemas.openxmlformats.org/officeDocument/2006/relationships/theme"/><Relationship Id="rId40" Target="slides/slide25.xml" Type="http://schemas.openxmlformats.org/officeDocument/2006/relationships/slide"/><Relationship Id="rId41" Target="slides/slide26.xml" Type="http://schemas.openxmlformats.org/officeDocument/2006/relationships/slide"/><Relationship Id="rId42" Target="slides/slide27.xml" Type="http://schemas.openxmlformats.org/officeDocument/2006/relationships/slide"/><Relationship Id="rId43" Target="slides/slide28.xml" Type="http://schemas.openxmlformats.org/officeDocument/2006/relationships/slide"/><Relationship Id="rId44" Target="slides/slide29.xml" Type="http://schemas.openxmlformats.org/officeDocument/2006/relationships/slide"/><Relationship Id="rId45" Target="slides/slide3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jpe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50.pn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png" Type="http://schemas.openxmlformats.org/officeDocument/2006/relationships/image"/><Relationship Id="rId12" Target="../media/image59.pn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60.png" Type="http://schemas.openxmlformats.org/officeDocument/2006/relationships/image"/><Relationship Id="rId7" Target="../media/image61.png" Type="http://schemas.openxmlformats.org/officeDocument/2006/relationships/image"/><Relationship Id="rId8" Target="../media/image6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63.png" Type="http://schemas.openxmlformats.org/officeDocument/2006/relationships/image"/><Relationship Id="rId7" Target="../media/image64.png" Type="http://schemas.openxmlformats.org/officeDocument/2006/relationships/image"/><Relationship Id="rId8" Target="../media/image65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66.png" Type="http://schemas.openxmlformats.org/officeDocument/2006/relationships/image"/><Relationship Id="rId7" Target="../media/image67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0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71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75.png" Type="http://schemas.openxmlformats.org/officeDocument/2006/relationships/image"/><Relationship Id="rId7" Target="../media/image76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77.png" Type="http://schemas.openxmlformats.org/officeDocument/2006/relationships/image"/><Relationship Id="rId7" Target="../media/image78.png" Type="http://schemas.openxmlformats.org/officeDocument/2006/relationships/image"/><Relationship Id="rId8" Target="../media/image79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png" Type="http://schemas.openxmlformats.org/officeDocument/2006/relationships/image"/><Relationship Id="rId12" Target="../media/image82.png" Type="http://schemas.openxmlformats.org/officeDocument/2006/relationships/image"/><Relationship Id="rId13" Target="../media/image83.pn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png" Type="http://schemas.openxmlformats.org/officeDocument/2006/relationships/image"/><Relationship Id="rId11" Target="../media/image85.pn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86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jpeg" Type="http://schemas.openxmlformats.org/officeDocument/2006/relationships/image"/><Relationship Id="rId7" Target="../media/image17.jpeg" Type="http://schemas.openxmlformats.org/officeDocument/2006/relationships/image"/><Relationship Id="rId8" Target="../media/image18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-3988549"/>
            <a:ext cx="17912289" cy="1724057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2172" y="-668293"/>
            <a:ext cx="2446436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64009" y="6950278"/>
            <a:ext cx="2423991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2163502" y="-1114280"/>
            <a:ext cx="5748787" cy="574602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785390" y="4115316"/>
            <a:ext cx="15163782" cy="2404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2"/>
              </a:lnSpc>
            </a:pPr>
            <a:r>
              <a:rPr lang="en-US" sz="10276">
                <a:solidFill>
                  <a:srgbClr val="22423D"/>
                </a:solidFill>
                <a:latin typeface="Adigiana"/>
              </a:rPr>
              <a:t>Опыт реализации проекта </a:t>
            </a:r>
          </a:p>
          <a:p>
            <a:pPr algn="ctr">
              <a:lnSpc>
                <a:spcPts val="8632"/>
              </a:lnSpc>
            </a:pPr>
            <a:r>
              <a:rPr lang="en-US" sz="10276">
                <a:solidFill>
                  <a:srgbClr val="22423D"/>
                </a:solidFill>
                <a:latin typeface="Adigiana"/>
              </a:rPr>
              <a:t>«Выходные во Дворце»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50616" y="7577455"/>
            <a:ext cx="13727878" cy="159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spc="730">
                <a:solidFill>
                  <a:srgbClr val="22423D"/>
                </a:solidFill>
                <a:latin typeface="Adigiana"/>
              </a:rPr>
              <a:t>Данчина Екатерина Сергеевна, </a:t>
            </a:r>
          </a:p>
          <a:p>
            <a:pPr algn="ctr">
              <a:lnSpc>
                <a:spcPts val="6160"/>
              </a:lnSpc>
            </a:pPr>
            <a:r>
              <a:rPr lang="en-US" sz="4400" spc="730">
                <a:solidFill>
                  <a:srgbClr val="22423D"/>
                </a:solidFill>
                <a:latin typeface="Adigiana"/>
              </a:rPr>
              <a:t>методист МБОУДО ДДЮТ г.Кургана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681845" y="582706"/>
            <a:ext cx="20941145" cy="1253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9699">
                <a:solidFill>
                  <a:srgbClr val="22423D"/>
                </a:solidFill>
                <a:latin typeface="Adigiana"/>
              </a:rPr>
              <a:t>Для педагога: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730397">
            <a:off x="16047304" y="7559774"/>
            <a:ext cx="2423991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07227" y="2075772"/>
            <a:ext cx="17516653" cy="471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22423D"/>
                </a:solidFill>
                <a:latin typeface="Adigiana"/>
              </a:rPr>
              <a:t>- профилактика профессионального выгорания;</a:t>
            </a:r>
          </a:p>
          <a:p>
            <a:pPr>
              <a:lnSpc>
                <a:spcPts val="9240"/>
              </a:lnSpc>
            </a:pPr>
            <a:r>
              <a:rPr lang="en-US" sz="6600">
                <a:solidFill>
                  <a:srgbClr val="22423D"/>
                </a:solidFill>
                <a:latin typeface="Adigiana"/>
              </a:rPr>
              <a:t>- реклама своей деятельности и работы объединения;</a:t>
            </a:r>
          </a:p>
          <a:p>
            <a:pPr>
              <a:lnSpc>
                <a:spcPts val="9240"/>
              </a:lnSpc>
            </a:pPr>
            <a:r>
              <a:rPr lang="en-US" sz="6600">
                <a:solidFill>
                  <a:srgbClr val="22423D"/>
                </a:solidFill>
                <a:latin typeface="Adigiana"/>
              </a:rPr>
              <a:t>- повышение конкурентноспособности.</a:t>
            </a:r>
          </a:p>
          <a:p>
            <a:pPr>
              <a:lnSpc>
                <a:spcPts val="92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01746" y="-1717592"/>
            <a:ext cx="4813501" cy="549258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30694" y="7232997"/>
            <a:ext cx="4734603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2574390"/>
            <a:ext cx="7156829" cy="715338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518732"/>
            <a:ext cx="15228086" cy="1239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64"/>
              </a:lnSpc>
            </a:pPr>
            <a:r>
              <a:rPr lang="en-US" sz="9600">
                <a:solidFill>
                  <a:srgbClr val="22423D"/>
                </a:solidFill>
                <a:latin typeface="Adigiana"/>
              </a:rPr>
              <a:t>Количественные результаты: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56175" y="2154851"/>
            <a:ext cx="9624611" cy="842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9"/>
              </a:lnSpc>
            </a:pPr>
            <a:r>
              <a:rPr lang="en-US" sz="2999" spc="497">
                <a:solidFill>
                  <a:srgbClr val="22423D"/>
                </a:solidFill>
                <a:latin typeface="Adigiana"/>
              </a:rPr>
              <a:t>- тематические встречи - 19;</a:t>
            </a:r>
          </a:p>
          <a:p>
            <a:pPr>
              <a:lnSpc>
                <a:spcPts val="3749"/>
              </a:lnSpc>
            </a:pPr>
          </a:p>
          <a:p>
            <a:pPr>
              <a:lnSpc>
                <a:spcPts val="3749"/>
              </a:lnSpc>
            </a:pPr>
            <a:r>
              <a:rPr lang="en-US" sz="2999" spc="497">
                <a:solidFill>
                  <a:srgbClr val="22423D"/>
                </a:solidFill>
                <a:latin typeface="Adigiana"/>
              </a:rPr>
              <a:t>- количество привлеченных участников проекта - 1500 (из них 150 родителей, 25 педагогов; 1350 обучающихся Дворца, 150 не проходящих обучение по программам Дворца);</a:t>
            </a:r>
          </a:p>
          <a:p>
            <a:pPr>
              <a:lnSpc>
                <a:spcPts val="3749"/>
              </a:lnSpc>
            </a:pPr>
          </a:p>
          <a:p>
            <a:pPr>
              <a:lnSpc>
                <a:spcPts val="3749"/>
              </a:lnSpc>
            </a:pPr>
            <a:r>
              <a:rPr lang="en-US" sz="2999" spc="497">
                <a:solidFill>
                  <a:srgbClr val="22423D"/>
                </a:solidFill>
                <a:latin typeface="Adigiana"/>
              </a:rPr>
              <a:t>- количество пришедших на обучение во Дворец детей после участия в данном проекте - 150</a:t>
            </a:r>
          </a:p>
          <a:p>
            <a:pPr>
              <a:lnSpc>
                <a:spcPts val="3749"/>
              </a:lnSpc>
            </a:pPr>
          </a:p>
          <a:p>
            <a:pPr>
              <a:lnSpc>
                <a:spcPts val="3749"/>
              </a:lnSpc>
            </a:pPr>
            <a:r>
              <a:rPr lang="en-US" sz="2999" spc="497">
                <a:solidFill>
                  <a:srgbClr val="22423D"/>
                </a:solidFill>
                <a:latin typeface="Adigiana"/>
              </a:rPr>
              <a:t>- привлеченные специалисты: 35</a:t>
            </a:r>
          </a:p>
          <a:p>
            <a:pPr>
              <a:lnSpc>
                <a:spcPts val="3749"/>
              </a:lnSpc>
            </a:pPr>
          </a:p>
          <a:p>
            <a:pPr>
              <a:lnSpc>
                <a:spcPts val="3749"/>
              </a:lnSpc>
            </a:pPr>
            <a:r>
              <a:rPr lang="en-US" sz="2999" spc="497">
                <a:solidFill>
                  <a:srgbClr val="22423D"/>
                </a:solidFill>
                <a:latin typeface="Adigiana"/>
              </a:rPr>
              <a:t>- количество педагогов устроившихся на работу во Дворец после участие в проекте - 3</a:t>
            </a:r>
          </a:p>
          <a:p>
            <a:pPr>
              <a:lnSpc>
                <a:spcPts val="3749"/>
              </a:lnSpc>
            </a:pPr>
          </a:p>
          <a:p>
            <a:pPr>
              <a:lnSpc>
                <a:spcPts val="3749"/>
              </a:lnSpc>
            </a:pPr>
            <a:r>
              <a:rPr lang="en-US" sz="2999" spc="497">
                <a:solidFill>
                  <a:srgbClr val="22423D"/>
                </a:solidFill>
                <a:latin typeface="Adigiana"/>
              </a:rPr>
              <a:t>- мастер - классы: 39</a:t>
            </a:r>
          </a:p>
          <a:p>
            <a:pPr>
              <a:lnSpc>
                <a:spcPts val="374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83500" y="2935924"/>
            <a:ext cx="4114800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47631" y="3190243"/>
            <a:ext cx="3186537" cy="360616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2159" y="6151327"/>
            <a:ext cx="4868329" cy="501419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557878" y="8289808"/>
            <a:ext cx="12445027" cy="135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10500">
                <a:solidFill>
                  <a:srgbClr val="22423D"/>
                </a:solidFill>
                <a:latin typeface="Adigiana"/>
              </a:rPr>
              <a:t>#тревел_гид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7884" y="6341827"/>
            <a:ext cx="4868329" cy="501419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295829" y="176800"/>
            <a:ext cx="5559224" cy="787488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2141627" y="421607"/>
            <a:ext cx="5722557" cy="76300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98419" y="1792536"/>
            <a:ext cx="4198776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57230" y="6765405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21879" y="242631"/>
            <a:ext cx="6932055" cy="490086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35626" r="3382" b="36225"/>
          <a:stretch>
            <a:fillRect/>
          </a:stretch>
        </p:blipFill>
        <p:spPr>
          <a:xfrm flipH="false" flipV="false" rot="0">
            <a:off x="11875400" y="242631"/>
            <a:ext cx="5975000" cy="376381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35856" r="0" b="34796"/>
          <a:stretch>
            <a:fillRect/>
          </a:stretch>
        </p:blipFill>
        <p:spPr>
          <a:xfrm flipH="false" flipV="false" rot="0">
            <a:off x="12136603" y="5635873"/>
            <a:ext cx="5452592" cy="345979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0" t="35077" r="0" b="34378"/>
          <a:stretch>
            <a:fillRect/>
          </a:stretch>
        </p:blipFill>
        <p:spPr>
          <a:xfrm flipH="false" flipV="false" rot="0">
            <a:off x="7114435" y="3706789"/>
            <a:ext cx="4631313" cy="305861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35691" r="0" b="34961"/>
          <a:stretch>
            <a:fillRect/>
          </a:stretch>
        </p:blipFill>
        <p:spPr>
          <a:xfrm flipH="false" flipV="false" rot="0">
            <a:off x="791030" y="5635873"/>
            <a:ext cx="6193752" cy="3930073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6764897" y="9051405"/>
            <a:ext cx="12445027" cy="1257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32"/>
              </a:lnSpc>
            </a:pPr>
            <a:r>
              <a:rPr lang="en-US" sz="9800">
                <a:solidFill>
                  <a:srgbClr val="22423D"/>
                </a:solidFill>
                <a:latin typeface="Adigiana"/>
              </a:rPr>
              <a:t>#арт_мануфактура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7114748" y="9372600"/>
            <a:ext cx="12445027" cy="689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5300">
                <a:solidFill>
                  <a:srgbClr val="22423D"/>
                </a:solidFill>
                <a:latin typeface="Adigiana"/>
              </a:rPr>
              <a:t>Спортивный праздник «На старт»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0740" y="3141157"/>
            <a:ext cx="4601493" cy="78111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20740" y="444351"/>
            <a:ext cx="5532675" cy="766554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33230" r="0" b="32631"/>
          <a:stretch>
            <a:fillRect/>
          </a:stretch>
        </p:blipFill>
        <p:spPr>
          <a:xfrm flipH="false" flipV="false" rot="0">
            <a:off x="12025204" y="444351"/>
            <a:ext cx="5976422" cy="44113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33050" r="0" b="32811"/>
          <a:stretch>
            <a:fillRect/>
          </a:stretch>
        </p:blipFill>
        <p:spPr>
          <a:xfrm flipH="false" flipV="false" rot="0">
            <a:off x="6608569" y="4914244"/>
            <a:ext cx="5885317" cy="43440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98419" y="1792536"/>
            <a:ext cx="4198776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57230" y="6765405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694955" y="2956264"/>
            <a:ext cx="8120460" cy="541152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21772" y="316827"/>
            <a:ext cx="8389041" cy="559050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7759810" y="8777364"/>
            <a:ext cx="12445027" cy="1417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11000">
                <a:solidFill>
                  <a:srgbClr val="22423D"/>
                </a:solidFill>
                <a:latin typeface="Adigiana"/>
              </a:rPr>
              <a:t>#форбс_КГН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218732">
            <a:off x="-609755" y="6201256"/>
            <a:ext cx="4198776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39601" y="318624"/>
            <a:ext cx="4801415" cy="679623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36225" r="0" b="34428"/>
          <a:stretch>
            <a:fillRect/>
          </a:stretch>
        </p:blipFill>
        <p:spPr>
          <a:xfrm flipH="false" flipV="false" rot="0">
            <a:off x="5761758" y="4968753"/>
            <a:ext cx="6764484" cy="429221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35626" r="0" b="35027"/>
          <a:stretch>
            <a:fillRect/>
          </a:stretch>
        </p:blipFill>
        <p:spPr>
          <a:xfrm flipH="false" flipV="false" rot="0">
            <a:off x="11107844" y="318624"/>
            <a:ext cx="6810702" cy="432154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629366" y="8855583"/>
            <a:ext cx="11792026" cy="1431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24"/>
              </a:lnSpc>
            </a:pPr>
            <a:r>
              <a:rPr lang="en-US" sz="11100">
                <a:solidFill>
                  <a:srgbClr val="22423D"/>
                </a:solidFill>
                <a:latin typeface="Adigiana"/>
              </a:rPr>
              <a:t>#театр_про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07440" y="-349084"/>
            <a:ext cx="4813501" cy="549258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6953" y="6431624"/>
            <a:ext cx="1803031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625155" y="544655"/>
            <a:ext cx="8181690" cy="818169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35626" r="0" b="35027"/>
          <a:stretch>
            <a:fillRect/>
          </a:stretch>
        </p:blipFill>
        <p:spPr>
          <a:xfrm flipH="false" flipV="false" rot="0">
            <a:off x="684562" y="2168021"/>
            <a:ext cx="7777441" cy="493495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84562" y="8661740"/>
            <a:ext cx="11441844" cy="1440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20"/>
              </a:lnSpc>
            </a:pPr>
            <a:r>
              <a:rPr lang="en-US" sz="11096">
                <a:solidFill>
                  <a:srgbClr val="22423D"/>
                </a:solidFill>
                <a:latin typeface="Adigiana"/>
              </a:rPr>
              <a:t>Осенний стихопад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83500" y="2935924"/>
            <a:ext cx="4114800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47631" y="3190243"/>
            <a:ext cx="3186537" cy="360616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2159" y="6151327"/>
            <a:ext cx="4868329" cy="501419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311654" y="8896551"/>
            <a:ext cx="12445027" cy="135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10500">
                <a:solidFill>
                  <a:srgbClr val="22423D"/>
                </a:solidFill>
                <a:latin typeface="Adigiana"/>
              </a:rPr>
              <a:t>#морфология улиц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7884" y="6341827"/>
            <a:ext cx="4868329" cy="501419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505128" y="516265"/>
            <a:ext cx="6332195" cy="447705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/>
          <a:srcRect l="0" t="35027" r="0" b="34428"/>
          <a:stretch>
            <a:fillRect/>
          </a:stretch>
        </p:blipFill>
        <p:spPr>
          <a:xfrm flipH="false" flipV="false" rot="0">
            <a:off x="7229632" y="4848676"/>
            <a:ext cx="5768668" cy="380975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35395" r="0" b="35856"/>
          <a:stretch>
            <a:fillRect/>
          </a:stretch>
        </p:blipFill>
        <p:spPr>
          <a:xfrm flipH="false" flipV="false" rot="0">
            <a:off x="12080323" y="516265"/>
            <a:ext cx="5845166" cy="36331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98419" y="1792536"/>
            <a:ext cx="4198776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57230" y="6765405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20874" y="451818"/>
            <a:ext cx="4807707" cy="679623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35626" r="0" b="35027"/>
          <a:stretch>
            <a:fillRect/>
          </a:stretch>
        </p:blipFill>
        <p:spPr>
          <a:xfrm flipH="false" flipV="false" rot="0">
            <a:off x="5863905" y="451818"/>
            <a:ext cx="6533903" cy="414590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34464" r="0" b="35007"/>
          <a:stretch>
            <a:fillRect/>
          </a:stretch>
        </p:blipFill>
        <p:spPr>
          <a:xfrm flipH="false" flipV="false" rot="0">
            <a:off x="11130551" y="4838963"/>
            <a:ext cx="6351278" cy="419488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9132570"/>
            <a:ext cx="21125873" cy="1154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9000">
                <a:solidFill>
                  <a:srgbClr val="22423D"/>
                </a:solidFill>
                <a:latin typeface="Adigiana"/>
              </a:rPr>
              <a:t>#студия хороших событий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561945" y="-1009058"/>
            <a:ext cx="5452110" cy="82296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31147" y="7220542"/>
            <a:ext cx="4868329" cy="501419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236514"/>
            <a:ext cx="13196585" cy="7700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71"/>
              </a:lnSpc>
            </a:pPr>
            <a:r>
              <a:rPr lang="en-US" sz="3296" spc="547">
                <a:solidFill>
                  <a:srgbClr val="22423D"/>
                </a:solidFill>
                <a:latin typeface="Lato"/>
              </a:rPr>
              <a:t>• Программа развития Дворца детского (юношеского) творчества г. Кургана </a:t>
            </a:r>
          </a:p>
          <a:p>
            <a:pPr algn="just">
              <a:lnSpc>
                <a:spcPts val="5571"/>
              </a:lnSpc>
            </a:pPr>
          </a:p>
          <a:p>
            <a:pPr algn="just">
              <a:lnSpc>
                <a:spcPts val="5571"/>
              </a:lnSpc>
            </a:pPr>
            <a:r>
              <a:rPr lang="en-US" sz="3296" spc="547">
                <a:solidFill>
                  <a:srgbClr val="22423D"/>
                </a:solidFill>
                <a:latin typeface="Lato"/>
              </a:rPr>
              <a:t>• </a:t>
            </a:r>
            <a:r>
              <a:rPr lang="en-US" sz="3296" spc="547">
                <a:solidFill>
                  <a:srgbClr val="22423D"/>
                </a:solidFill>
                <a:latin typeface="Lato"/>
              </a:rPr>
              <a:t>Целевая модель развития региональной системы дополнительного образования детей</a:t>
            </a:r>
          </a:p>
          <a:p>
            <a:pPr algn="just">
              <a:lnSpc>
                <a:spcPts val="5571"/>
              </a:lnSpc>
            </a:pPr>
          </a:p>
          <a:p>
            <a:pPr algn="just">
              <a:lnSpc>
                <a:spcPts val="5571"/>
              </a:lnSpc>
            </a:pPr>
            <a:r>
              <a:rPr lang="en-US" sz="3296" spc="547">
                <a:solidFill>
                  <a:srgbClr val="22423D"/>
                </a:solidFill>
                <a:latin typeface="Lato"/>
              </a:rPr>
              <a:t>• </a:t>
            </a:r>
            <a:r>
              <a:rPr lang="en-US" sz="3296" spc="547">
                <a:solidFill>
                  <a:srgbClr val="22423D"/>
                </a:solidFill>
                <a:latin typeface="Lato"/>
              </a:rPr>
              <a:t>ФЗ «О молодежной политике в РФ»</a:t>
            </a:r>
          </a:p>
          <a:p>
            <a:pPr algn="just">
              <a:lnSpc>
                <a:spcPts val="5571"/>
              </a:lnSpc>
            </a:pPr>
          </a:p>
          <a:p>
            <a:pPr algn="just">
              <a:lnSpc>
                <a:spcPts val="5571"/>
              </a:lnSpc>
            </a:pPr>
            <a:r>
              <a:rPr lang="en-US" sz="3296" spc="547">
                <a:solidFill>
                  <a:srgbClr val="22423D"/>
                </a:solidFill>
                <a:latin typeface="Lato"/>
              </a:rPr>
              <a:t>• </a:t>
            </a:r>
            <a:r>
              <a:rPr lang="en-US" sz="3296" spc="547">
                <a:solidFill>
                  <a:srgbClr val="22423D"/>
                </a:solidFill>
                <a:latin typeface="Lato"/>
              </a:rPr>
              <a:t>Постановление Правительства РФ «Основы государственной молодежной политики на период до 2025 года».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31147" y="7937119"/>
            <a:ext cx="5612221" cy="57803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192051" y="9033892"/>
            <a:ext cx="12445027" cy="1253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9699">
                <a:solidFill>
                  <a:srgbClr val="22423D"/>
                </a:solidFill>
                <a:latin typeface="Adigiana"/>
              </a:rPr>
              <a:t>#вы_в кадре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0740" y="3141157"/>
            <a:ext cx="4601493" cy="78111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86169" y="250509"/>
            <a:ext cx="4870636" cy="679623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35626" r="0" b="34428"/>
          <a:stretch>
            <a:fillRect/>
          </a:stretch>
        </p:blipFill>
        <p:spPr>
          <a:xfrm flipH="false" flipV="false" rot="0">
            <a:off x="5887000" y="4549718"/>
            <a:ext cx="6143538" cy="397776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34585" r="0" b="34869"/>
          <a:stretch>
            <a:fillRect/>
          </a:stretch>
        </p:blipFill>
        <p:spPr>
          <a:xfrm flipH="false" flipV="false" rot="0">
            <a:off x="12030538" y="350755"/>
            <a:ext cx="5922935" cy="391163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07440" y="-349084"/>
            <a:ext cx="4813501" cy="549258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6953" y="6431624"/>
            <a:ext cx="1803031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84562" y="3326402"/>
            <a:ext cx="8280591" cy="621044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144000" y="1028700"/>
            <a:ext cx="8280591" cy="621044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63611" y="8661740"/>
            <a:ext cx="8024389" cy="1440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20"/>
              </a:lnSpc>
            </a:pPr>
            <a:r>
              <a:rPr lang="en-US" sz="11096">
                <a:solidFill>
                  <a:srgbClr val="22423D"/>
                </a:solidFill>
                <a:latin typeface="Adigiana"/>
              </a:rPr>
              <a:t>#потеряшки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07440" y="-1193295"/>
            <a:ext cx="4813501" cy="549258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16446" y="-1469230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35634" r="0" b="35035"/>
          <a:stretch>
            <a:fillRect/>
          </a:stretch>
        </p:blipFill>
        <p:spPr>
          <a:xfrm flipH="false" flipV="false" rot="0">
            <a:off x="6456274" y="588170"/>
            <a:ext cx="11476525" cy="728273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94412" y="8661740"/>
            <a:ext cx="11923724" cy="1440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20"/>
              </a:lnSpc>
            </a:pPr>
            <a:r>
              <a:rPr lang="en-US" sz="11096">
                <a:solidFill>
                  <a:srgbClr val="22423D"/>
                </a:solidFill>
                <a:latin typeface="Adigiana"/>
              </a:rPr>
              <a:t>#на крыльях мечты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044032" y="8633651"/>
            <a:ext cx="18524338" cy="151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28"/>
              </a:lnSpc>
            </a:pPr>
            <a:r>
              <a:rPr lang="en-US" sz="11700">
                <a:solidFill>
                  <a:srgbClr val="22423D"/>
                </a:solidFill>
                <a:latin typeface="Adigiana"/>
              </a:rPr>
              <a:t>«Ни дня без зарядки»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0740" y="3141157"/>
            <a:ext cx="4601493" cy="78111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7599682" y="459405"/>
            <a:ext cx="10203448" cy="74931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07440" y="-1193295"/>
            <a:ext cx="4813501" cy="549258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16446" y="-1469230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85153" y="286934"/>
            <a:ext cx="6317969" cy="444561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35035" r="0" b="35634"/>
          <a:stretch>
            <a:fillRect/>
          </a:stretch>
        </p:blipFill>
        <p:spPr>
          <a:xfrm flipH="false" flipV="false" rot="0">
            <a:off x="6997416" y="4732547"/>
            <a:ext cx="6561953" cy="416406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34658" r="0" b="35395"/>
          <a:stretch>
            <a:fillRect/>
          </a:stretch>
        </p:blipFill>
        <p:spPr>
          <a:xfrm flipH="false" flipV="false" rot="0">
            <a:off x="11744636" y="301859"/>
            <a:ext cx="6173909" cy="399743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10412" y="8867585"/>
            <a:ext cx="16408133" cy="943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31"/>
              </a:lnSpc>
            </a:pPr>
            <a:r>
              <a:rPr lang="en-US" sz="7299">
                <a:solidFill>
                  <a:srgbClr val="22423D"/>
                </a:solidFill>
                <a:latin typeface="Adigiana"/>
              </a:rPr>
              <a:t>«Мысли глобально - действуй локально»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98419" y="1792536"/>
            <a:ext cx="4198776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57230" y="6765405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35027" r="0" b="34428"/>
          <a:stretch>
            <a:fillRect/>
          </a:stretch>
        </p:blipFill>
        <p:spPr>
          <a:xfrm flipH="false" flipV="false" rot="0">
            <a:off x="418296" y="479136"/>
            <a:ext cx="7553908" cy="498875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35671" r="0" b="34982"/>
          <a:stretch>
            <a:fillRect/>
          </a:stretch>
        </p:blipFill>
        <p:spPr>
          <a:xfrm flipH="false" flipV="false" rot="0">
            <a:off x="10914321" y="4123966"/>
            <a:ext cx="6842273" cy="434157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-1788391" y="8785860"/>
            <a:ext cx="21125873" cy="1154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9000">
                <a:solidFill>
                  <a:srgbClr val="22423D"/>
                </a:solidFill>
                <a:latin typeface="Adigiana"/>
              </a:rPr>
              <a:t>Питчинг «Дворец - Мой дом»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20740" y="8804528"/>
            <a:ext cx="18524338" cy="1107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4"/>
              </a:lnSpc>
            </a:pPr>
            <a:r>
              <a:rPr lang="en-US" sz="8600">
                <a:solidFill>
                  <a:srgbClr val="22423D"/>
                </a:solidFill>
                <a:latin typeface="Adigiana"/>
              </a:rPr>
              <a:t>Фото-квест «Нам по пути»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0740" y="3141157"/>
            <a:ext cx="4601493" cy="78111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20740" y="429615"/>
            <a:ext cx="4339797" cy="613479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35112" r="0" b="34359"/>
          <a:stretch>
            <a:fillRect/>
          </a:stretch>
        </p:blipFill>
        <p:spPr>
          <a:xfrm flipH="false" flipV="false" rot="0">
            <a:off x="5222233" y="4262386"/>
            <a:ext cx="6199129" cy="409438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33598" r="0" b="33460"/>
          <a:stretch>
            <a:fillRect/>
          </a:stretch>
        </p:blipFill>
        <p:spPr>
          <a:xfrm flipH="false" flipV="false" rot="0">
            <a:off x="11678536" y="429615"/>
            <a:ext cx="6181127" cy="44023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83500" y="2935924"/>
            <a:ext cx="4114800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47631" y="3190243"/>
            <a:ext cx="3186537" cy="360616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2159" y="6151327"/>
            <a:ext cx="4868329" cy="501419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842973" y="8896551"/>
            <a:ext cx="12445027" cy="135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10500">
                <a:solidFill>
                  <a:srgbClr val="22423D"/>
                </a:solidFill>
                <a:latin typeface="Adigiana"/>
              </a:rPr>
              <a:t> «Мамы рядом»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7884" y="6341827"/>
            <a:ext cx="4868329" cy="501419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/>
          <a:srcRect l="3713" t="0" r="3713" b="0"/>
          <a:stretch>
            <a:fillRect/>
          </a:stretch>
        </p:blipFill>
        <p:spPr>
          <a:xfrm flipH="false" flipV="false" rot="0">
            <a:off x="549627" y="489180"/>
            <a:ext cx="5572963" cy="478095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/>
          <a:srcRect l="0" t="35027" r="0" b="34428"/>
          <a:stretch>
            <a:fillRect/>
          </a:stretch>
        </p:blipFill>
        <p:spPr>
          <a:xfrm flipH="false" flipV="false" rot="0">
            <a:off x="3277718" y="5870004"/>
            <a:ext cx="5130509" cy="338829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2"/>
          <a:srcRect l="0" t="35018" r="0" b="35035"/>
          <a:stretch>
            <a:fillRect/>
          </a:stretch>
        </p:blipFill>
        <p:spPr>
          <a:xfrm flipH="false" flipV="false" rot="0">
            <a:off x="11313896" y="489180"/>
            <a:ext cx="6403017" cy="414577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3"/>
          <a:srcRect l="0" t="35018" r="0" b="35035"/>
          <a:stretch>
            <a:fillRect/>
          </a:stretch>
        </p:blipFill>
        <p:spPr>
          <a:xfrm flipH="false" flipV="false" rot="0">
            <a:off x="9418743" y="5337033"/>
            <a:ext cx="5293487" cy="34273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883500" y="2935924"/>
            <a:ext cx="4114800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347631" y="3190243"/>
            <a:ext cx="3186537" cy="360616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12159" y="6151327"/>
            <a:ext cx="4868329" cy="501419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557878" y="8516884"/>
            <a:ext cx="12445027" cy="816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5"/>
              </a:lnSpc>
            </a:pPr>
            <a:r>
              <a:rPr lang="en-US" sz="6399">
                <a:solidFill>
                  <a:srgbClr val="22423D"/>
                </a:solidFill>
                <a:latin typeface="Adigiana"/>
              </a:rPr>
              <a:t>Митап «ЗОЖ через молодежь»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7884" y="6341827"/>
            <a:ext cx="4868329" cy="501419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/>
          <a:srcRect l="0" t="35027" r="0" b="34459"/>
          <a:stretch>
            <a:fillRect/>
          </a:stretch>
        </p:blipFill>
        <p:spPr>
          <a:xfrm flipH="false" flipV="false" rot="0">
            <a:off x="438846" y="583051"/>
            <a:ext cx="8728750" cy="575877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/>
          <a:srcRect l="0" t="34883" r="0" b="35171"/>
          <a:stretch>
            <a:fillRect/>
          </a:stretch>
        </p:blipFill>
        <p:spPr>
          <a:xfrm flipH="false" flipV="false" rot="0">
            <a:off x="9834552" y="3334711"/>
            <a:ext cx="7802826" cy="50521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20740" y="7886537"/>
            <a:ext cx="18524338" cy="1107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4"/>
              </a:lnSpc>
            </a:pPr>
            <a:r>
              <a:rPr lang="en-US" sz="8600">
                <a:solidFill>
                  <a:srgbClr val="22423D"/>
                </a:solidFill>
                <a:latin typeface="Adigiana"/>
              </a:rPr>
              <a:t>Буткамп «Синемология»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0740" y="3141157"/>
            <a:ext cx="4601493" cy="78111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35626" r="0" b="35027"/>
          <a:stretch>
            <a:fillRect/>
          </a:stretch>
        </p:blipFill>
        <p:spPr>
          <a:xfrm flipH="false" flipV="false" rot="0">
            <a:off x="620740" y="514737"/>
            <a:ext cx="9554931" cy="6062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770540" y="5159940"/>
            <a:ext cx="4198776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3178" y="606714"/>
            <a:ext cx="508570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910919" y="1792536"/>
            <a:ext cx="5051106" cy="67348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0" y="5907336"/>
            <a:ext cx="6572063" cy="437966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6529" t="0" r="6529" b="16161"/>
          <a:stretch>
            <a:fillRect/>
          </a:stretch>
        </p:blipFill>
        <p:spPr>
          <a:xfrm flipH="false" flipV="false" rot="0">
            <a:off x="12325540" y="0"/>
            <a:ext cx="5962460" cy="431222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-3988549"/>
            <a:ext cx="17912289" cy="1724057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2172" y="-668293"/>
            <a:ext cx="2446436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64009" y="6950278"/>
            <a:ext cx="2423991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2163502" y="-1114280"/>
            <a:ext cx="5748787" cy="574602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785390" y="4115316"/>
            <a:ext cx="15163782" cy="2404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2"/>
              </a:lnSpc>
            </a:pPr>
            <a:r>
              <a:rPr lang="en-US" sz="10276">
                <a:solidFill>
                  <a:srgbClr val="22423D"/>
                </a:solidFill>
                <a:latin typeface="Adigiana"/>
              </a:rPr>
              <a:t>Опыт реализации проекта </a:t>
            </a:r>
          </a:p>
          <a:p>
            <a:pPr algn="ctr">
              <a:lnSpc>
                <a:spcPts val="8632"/>
              </a:lnSpc>
            </a:pPr>
            <a:r>
              <a:rPr lang="en-US" sz="10276">
                <a:solidFill>
                  <a:srgbClr val="22423D"/>
                </a:solidFill>
                <a:latin typeface="Adigiana"/>
              </a:rPr>
              <a:t>«Выходные во Дворце»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50616" y="7577455"/>
            <a:ext cx="13727878" cy="159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spc="730">
                <a:solidFill>
                  <a:srgbClr val="22423D"/>
                </a:solidFill>
                <a:latin typeface="Adigiana"/>
              </a:rPr>
              <a:t>Данчина Екатерина Сергеевна, </a:t>
            </a:r>
          </a:p>
          <a:p>
            <a:pPr algn="ctr">
              <a:lnSpc>
                <a:spcPts val="6160"/>
              </a:lnSpc>
            </a:pPr>
            <a:r>
              <a:rPr lang="en-US" sz="4400" spc="730">
                <a:solidFill>
                  <a:srgbClr val="22423D"/>
                </a:solidFill>
                <a:latin typeface="Adigiana"/>
              </a:rPr>
              <a:t>методист МБОУДО ДДЮТ г.Кургана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990383" y="688123"/>
            <a:ext cx="13268917" cy="821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скрайбер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контентмейкер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игропрактик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арт эксперт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сторителлер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психодраматист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уютолог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организатор пространства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цифровой художник 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гейм дизайнер</a:t>
            </a:r>
          </a:p>
          <a:p>
            <a:pPr>
              <a:lnSpc>
                <a:spcPts val="5875"/>
              </a:lnSpc>
            </a:pPr>
            <a:r>
              <a:rPr lang="en-US" sz="4700" spc="780">
                <a:solidFill>
                  <a:srgbClr val="22423D"/>
                </a:solidFill>
                <a:latin typeface="Adigiana"/>
              </a:rPr>
              <a:t>• саунддизайнер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07440" y="-349084"/>
            <a:ext cx="4813501" cy="54925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65267" y="7366108"/>
            <a:ext cx="4734603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2172" y="-668293"/>
            <a:ext cx="2446436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64009" y="6950278"/>
            <a:ext cx="2423991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0" y="0"/>
            <a:ext cx="4386064" cy="412838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524138" y="45741"/>
            <a:ext cx="4679740" cy="440480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12919" y="6264902"/>
            <a:ext cx="4273145" cy="40220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619799" y="5808593"/>
            <a:ext cx="4668201" cy="439394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386064" y="2904296"/>
            <a:ext cx="4757936" cy="447840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144000" y="2904296"/>
            <a:ext cx="4757936" cy="4478407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88477" y="784860"/>
            <a:ext cx="3790828" cy="283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2423D"/>
                </a:solidFill>
                <a:latin typeface="Adigiana"/>
              </a:rPr>
              <a:t>Митап -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2423D"/>
                </a:solidFill>
                <a:latin typeface="Adigiana"/>
              </a:rPr>
              <a:t>неформальная встреча людей, заинтересованных одной темой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8263" y="7396159"/>
            <a:ext cx="4728336" cy="1654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22423D"/>
                </a:solidFill>
                <a:latin typeface="Adigiana"/>
              </a:rPr>
              <a:t>Буткамп - мероприятие, которое помогает погрузиться в тему за короткий период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613660" y="4096633"/>
            <a:ext cx="4728336" cy="2428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423D"/>
                </a:solidFill>
                <a:latin typeface="Adigiana"/>
              </a:rPr>
              <a:t>Питчинг - публичная презентация, с целью привлечения единомышленников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19799" y="1594083"/>
            <a:ext cx="4728336" cy="1071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22423D"/>
                </a:solidFill>
                <a:latin typeface="Adigiana"/>
              </a:rPr>
              <a:t>Мастер-класс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341996" y="4106158"/>
            <a:ext cx="4728336" cy="219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22423D"/>
                </a:solidFill>
                <a:latin typeface="Adigiana"/>
              </a:rPr>
              <a:t>Воркшоп - обучающее мероприятие, на котором участники получают знания самостоятельно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01936" y="7416606"/>
            <a:ext cx="4728336" cy="1071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22423D"/>
                </a:solidFill>
                <a:latin typeface="Adigiana"/>
              </a:rPr>
              <a:t>Квест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627149" y="7607106"/>
            <a:ext cx="3156549" cy="2971102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4870855" y="8676732"/>
            <a:ext cx="4728336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2423D"/>
                </a:solidFill>
                <a:latin typeface="Adigiana"/>
              </a:rPr>
              <a:t>Марафон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538642" y="402088"/>
            <a:ext cx="2937572" cy="276499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4948059" y="1368658"/>
            <a:ext cx="4728336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2423D"/>
                </a:solidFill>
                <a:latin typeface="Adigiana"/>
              </a:rPr>
              <a:t>Флешмоб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181221" y="-353795"/>
            <a:ext cx="2937572" cy="2764990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9371596" y="612775"/>
            <a:ext cx="4728336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2423D"/>
                </a:solidFill>
                <a:latin typeface="Adigiana"/>
              </a:rPr>
              <a:t>Интерактив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054182" y="7710163"/>
            <a:ext cx="2937572" cy="2764990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9371596" y="8540750"/>
            <a:ext cx="4728336" cy="119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2423D"/>
                </a:solidFill>
                <a:latin typeface="Adigiana"/>
              </a:rPr>
              <a:t>Имерсивная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2423D"/>
                </a:solidFill>
                <a:latin typeface="Adigiana"/>
              </a:rPr>
              <a:t>выставка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785390" y="4147889"/>
            <a:ext cx="2446436" cy="2302708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810305" y="4951978"/>
            <a:ext cx="4728336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2423D"/>
                </a:solidFill>
                <a:latin typeface="Adigiana"/>
              </a:rPr>
              <a:t>Тренинг</a:t>
            </a:r>
          </a:p>
        </p:txBody>
      </p:sp>
      <p:pic>
        <p:nvPicPr>
          <p:cNvPr name="Picture 26" id="2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757443" y="4147889"/>
            <a:ext cx="2446436" cy="2302708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14726553" y="4951978"/>
            <a:ext cx="4728336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2423D"/>
                </a:solidFill>
                <a:latin typeface="Adigiana"/>
              </a:rPr>
              <a:t>Лекция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32469" y="-1406956"/>
            <a:ext cx="4813501" cy="549258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581032" y="247650"/>
            <a:ext cx="11922378" cy="1440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20"/>
              </a:lnSpc>
            </a:pPr>
            <a:r>
              <a:rPr lang="en-US" sz="11096">
                <a:solidFill>
                  <a:srgbClr val="22423D"/>
                </a:solidFill>
                <a:latin typeface="Adigiana"/>
              </a:rPr>
              <a:t>Этапы реализации: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7458" y="1640796"/>
            <a:ext cx="17753084" cy="7979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Создание творческой группы педагогов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Разработка содержания тематических площадок.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Подготовка сценария мероприятия.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Составление сметы.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Подготовка материально-технических ресурсов для проведения мероприятия.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Информирование целевой аудитории о проведении тематических встреч.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Разработка компьютерного макета афиши.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Подбор и приглашение экспертов.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Подбор музыкального и звукового оформления.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Привлечение специалистов дворца для организации мероприятия (свет, звук, номера, мультимедиа).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Привлечение волонтеров для работы на тематических площадках.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Проведение мероприятие (регистрация, ведущий, организатор, руководители площадок, фотограф, видеограф, куратор волонтеров …)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Анализ мероприятий сотрудниками Дворца каждое мероприятие обязательно!</a:t>
            </a:r>
          </a:p>
          <a:p>
            <a:pPr>
              <a:lnSpc>
                <a:spcPts val="3682"/>
              </a:lnSpc>
            </a:pPr>
            <a:r>
              <a:rPr lang="en-US" sz="2946" spc="489">
                <a:solidFill>
                  <a:srgbClr val="22423D"/>
                </a:solidFill>
                <a:latin typeface="Adigiana"/>
              </a:rPr>
              <a:t> - Обратная связь со всеми участниками мероприятий .</a:t>
            </a:r>
          </a:p>
          <a:p>
            <a:pPr>
              <a:lnSpc>
                <a:spcPts val="3682"/>
              </a:lnSpc>
            </a:pP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914921">
            <a:off x="14891999" y="-1213190"/>
            <a:ext cx="4734603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681845" y="582706"/>
            <a:ext cx="20941145" cy="1253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9699">
                <a:solidFill>
                  <a:srgbClr val="22423D"/>
                </a:solidFill>
                <a:latin typeface="Adigiana"/>
              </a:rPr>
              <a:t>Качественные результаты: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730397">
            <a:off x="16047304" y="7559774"/>
            <a:ext cx="2423991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16157" y="1973043"/>
            <a:ext cx="17055686" cy="7644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22423D"/>
                </a:solidFill>
                <a:latin typeface="Adigiana"/>
              </a:rPr>
              <a:t>- повышение доступности и вариативности дополнительного образования детей;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22423D"/>
                </a:solidFill>
                <a:latin typeface="Adigiana"/>
              </a:rPr>
              <a:t>- осуществление профориентационной потребности обучающихся;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22423D"/>
                </a:solidFill>
                <a:latin typeface="Adigiana"/>
              </a:rPr>
              <a:t>- обновление методов и содержания в соответствии с потребностями детей, семьи и общества.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22423D"/>
                </a:solidFill>
                <a:latin typeface="Adigiana"/>
              </a:rPr>
              <a:t>- обеспечение равного доступа к дополнительному образованию для различных детей в соответствии с их индивидуальными возможностями;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22423D"/>
                </a:solidFill>
                <a:latin typeface="Adigiana"/>
              </a:rPr>
              <a:t>- создание условий для взаимодействия и сотрудничества различных структур, через приглашение их специалистов в качестве спикеров и менторов событий проекта.</a:t>
            </a:r>
          </a:p>
          <a:p>
            <a:pPr>
              <a:lnSpc>
                <a:spcPts val="60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681845" y="582706"/>
            <a:ext cx="20941145" cy="1253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9699">
                <a:solidFill>
                  <a:srgbClr val="22423D"/>
                </a:solidFill>
                <a:latin typeface="Adigiana"/>
              </a:rPr>
              <a:t>Для учащегося: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730397">
            <a:off x="16047304" y="7559774"/>
            <a:ext cx="2423991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07227" y="2123397"/>
            <a:ext cx="15068418" cy="696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59"/>
              </a:lnSpc>
            </a:pPr>
            <a:r>
              <a:rPr lang="en-US" sz="4899">
                <a:solidFill>
                  <a:srgbClr val="22423D"/>
                </a:solidFill>
                <a:latin typeface="Adigiana"/>
              </a:rPr>
              <a:t>- творческие пробы в различных видах деятельности, не касающиеся программы по которой ребенок проходит обучение;</a:t>
            </a:r>
          </a:p>
          <a:p>
            <a:pPr>
              <a:lnSpc>
                <a:spcPts val="6859"/>
              </a:lnSpc>
            </a:pPr>
            <a:r>
              <a:rPr lang="en-US" sz="4899">
                <a:solidFill>
                  <a:srgbClr val="22423D"/>
                </a:solidFill>
                <a:latin typeface="Adigiana"/>
              </a:rPr>
              <a:t>- неформальное общение педагога и ребенка, создание единой творческой среды (субъект - субъектные отношения);</a:t>
            </a:r>
          </a:p>
          <a:p>
            <a:pPr>
              <a:lnSpc>
                <a:spcPts val="6859"/>
              </a:lnSpc>
            </a:pPr>
            <a:r>
              <a:rPr lang="en-US" sz="4899">
                <a:solidFill>
                  <a:srgbClr val="22423D"/>
                </a:solidFill>
                <a:latin typeface="Adigiana"/>
              </a:rPr>
              <a:t>- коллаборация детей, родителей и педагогов;</a:t>
            </a:r>
          </a:p>
          <a:p>
            <a:pPr>
              <a:lnSpc>
                <a:spcPts val="6859"/>
              </a:lnSpc>
            </a:pPr>
            <a:r>
              <a:rPr lang="en-US" sz="4899">
                <a:solidFill>
                  <a:srgbClr val="22423D"/>
                </a:solidFill>
                <a:latin typeface="Adigiana"/>
              </a:rPr>
              <a:t>- расширение опыта коммуникации ребенка;</a:t>
            </a:r>
          </a:p>
          <a:p>
            <a:pPr>
              <a:lnSpc>
                <a:spcPts val="6859"/>
              </a:lnSpc>
            </a:pPr>
            <a:r>
              <a:rPr lang="en-US" sz="4899">
                <a:solidFill>
                  <a:srgbClr val="22423D"/>
                </a:solidFill>
                <a:latin typeface="Adigiana"/>
              </a:rPr>
              <a:t>- увеличение возрастного диапазона участников проекта.</a:t>
            </a:r>
          </a:p>
          <a:p>
            <a:pPr>
              <a:lnSpc>
                <a:spcPts val="68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9551227" y="2740689"/>
            <a:ext cx="4216289" cy="304339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681845" y="582706"/>
            <a:ext cx="20941145" cy="1253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7"/>
              </a:lnSpc>
            </a:pPr>
            <a:r>
              <a:rPr lang="en-US" sz="9699">
                <a:solidFill>
                  <a:srgbClr val="22423D"/>
                </a:solidFill>
                <a:latin typeface="Adigiana"/>
              </a:rPr>
              <a:t>Для родителя: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730397">
            <a:off x="16047304" y="7559774"/>
            <a:ext cx="2423991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07227" y="2132922"/>
            <a:ext cx="17424289" cy="7481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22423D"/>
                </a:solidFill>
                <a:latin typeface="Adigiana"/>
              </a:rPr>
              <a:t>- повышение ценности дополнительного образования и Дворца в частности в глазах родителя;</a:t>
            </a:r>
          </a:p>
          <a:p>
            <a:pPr>
              <a:lnSpc>
                <a:spcPts val="6580"/>
              </a:lnSpc>
            </a:pPr>
            <a:r>
              <a:rPr lang="en-US" sz="4700">
                <a:solidFill>
                  <a:srgbClr val="22423D"/>
                </a:solidFill>
                <a:latin typeface="Adigiana"/>
              </a:rPr>
              <a:t>- повышение общественного статуса ДДЮТ как фактора взаимодействия семейного и общественного воспитания;</a:t>
            </a:r>
          </a:p>
          <a:p>
            <a:pPr>
              <a:lnSpc>
                <a:spcPts val="6580"/>
              </a:lnSpc>
            </a:pPr>
            <a:r>
              <a:rPr lang="en-US" sz="4700">
                <a:solidFill>
                  <a:srgbClr val="22423D"/>
                </a:solidFill>
                <a:latin typeface="Adigiana"/>
              </a:rPr>
              <a:t>- увеличение доли родителей, вовлеченных в разнообразные формы взаимодействия с Дворцом;</a:t>
            </a:r>
          </a:p>
          <a:p>
            <a:pPr>
              <a:lnSpc>
                <a:spcPts val="6580"/>
              </a:lnSpc>
            </a:pPr>
            <a:r>
              <a:rPr lang="en-US" sz="4700">
                <a:solidFill>
                  <a:srgbClr val="22423D"/>
                </a:solidFill>
                <a:latin typeface="Adigiana"/>
              </a:rPr>
              <a:t>- формирование новых привычек у учащихся и родителей для совместного творческого семейного досуга.</a:t>
            </a:r>
          </a:p>
          <a:p>
            <a:pPr>
              <a:lnSpc>
                <a:spcPts val="65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DAFfOoNeJX8</dc:identifier>
  <dcterms:modified xsi:type="dcterms:W3CDTF">2011-08-01T06:04:30Z</dcterms:modified>
  <cp:revision>1</cp:revision>
  <dc:title>Опыт реализации проекта «Выходные во Дворце»</dc:title>
</cp:coreProperties>
</file>