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53.jpeg" ContentType="image/jpeg"/>
  <Override PartName="/ppt/media/image28.png" ContentType="image/png"/>
  <Override PartName="/ppt/media/image58.png" ContentType="image/png"/>
  <Override PartName="/ppt/media/image4.jpeg" ContentType="image/jpeg"/>
  <Override PartName="/ppt/media/image2.png" ContentType="image/png"/>
  <Override PartName="/ppt/media/image56.jpeg" ContentType="image/jpeg"/>
  <Override PartName="/ppt/media/image71.png" ContentType="image/png"/>
  <Override PartName="/ppt/media/image5.png" ContentType="image/png"/>
  <Override PartName="/ppt/media/image6.jpeg" ContentType="image/jpeg"/>
  <Override PartName="/ppt/media/image73.png" ContentType="image/png"/>
  <Override PartName="/ppt/media/image7.png" ContentType="image/png"/>
  <Override PartName="/ppt/media/image41.png" ContentType="image/png"/>
  <Override PartName="/ppt/media/image8.jpeg" ContentType="image/jpeg"/>
  <Override PartName="/ppt/media/image2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63.jpeg" ContentType="image/jpeg"/>
  <Override PartName="/ppt/media/image16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png" ContentType="image/png"/>
  <Override PartName="/ppt/media/image21.jpeg" ContentType="image/jpeg"/>
  <Override PartName="/ppt/media/image23.jpeg" ContentType="image/jpeg"/>
  <Override PartName="/ppt/media/image24.png" ContentType="image/png"/>
  <Override PartName="/ppt/media/image25.png" ContentType="image/png"/>
  <Override PartName="/ppt/media/image37.png" ContentType="image/png"/>
  <Override PartName="/ppt/media/image26.jpeg" ContentType="image/jpeg"/>
  <Override PartName="/ppt/media/image27.png" ContentType="image/png"/>
  <Override PartName="/ppt/media/image30.png" ContentType="image/png"/>
  <Override PartName="/ppt/media/image59.jpeg" ContentType="image/jpeg"/>
  <Override PartName="/ppt/media/image31.png" ContentType="image/png"/>
  <Override PartName="/ppt/media/image32.png" ContentType="image/png"/>
  <Override PartName="/ppt/media/image62.png" ContentType="image/png"/>
  <Override PartName="/ppt/media/image33.jpeg" ContentType="image/jpeg"/>
  <Override PartName="/ppt/media/image34.png" ContentType="image/png"/>
  <Override PartName="/ppt/media/image35.jpeg" ContentType="image/jpeg"/>
  <Override PartName="/ppt/media/image65.jpeg" ContentType="image/jpeg"/>
  <Override PartName="/ppt/media/image36.png" ContentType="image/png"/>
  <Override PartName="/ppt/media/image54.jpeg" ContentType="image/jpeg"/>
  <Override PartName="/ppt/media/image38.png" ContentType="image/png"/>
  <Override PartName="/ppt/media/image39.jpeg" ContentType="image/jpeg"/>
  <Override PartName="/ppt/media/image55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4.jpeg" ContentType="image/jpeg"/>
  <Override PartName="/ppt/media/image45.jpeg" ContentType="image/jpeg"/>
  <Override PartName="/ppt/media/image46.png" ContentType="image/png"/>
  <Override PartName="/ppt/media/image47.jpeg" ContentType="image/jpeg"/>
  <Override PartName="/ppt/media/image48.png" ContentType="image/png"/>
  <Override PartName="/ppt/media/image49.png" ContentType="image/png"/>
  <Override PartName="/ppt/media/image50.png" ContentType="image/png"/>
  <Override PartName="/ppt/media/image51.jpeg" ContentType="image/jpeg"/>
  <Override PartName="/ppt/media/image52.png" ContentType="image/png"/>
  <Override PartName="/ppt/media/image57.png" ContentType="image/png"/>
  <Override PartName="/ppt/media/image60.jpeg" ContentType="image/jpeg"/>
  <Override PartName="/ppt/media/image61.png" ContentType="image/png"/>
  <Override PartName="/ppt/media/image64.jpeg" ContentType="image/jpeg"/>
  <Override PartName="/ppt/media/image66.png" ContentType="image/png"/>
  <Override PartName="/ppt/media/image67.png" ContentType="image/png"/>
  <Override PartName="/ppt/media/image68.jpeg" ContentType="image/jpeg"/>
  <Override PartName="/ppt/media/image69.png" ContentType="image/png"/>
  <Override PartName="/ppt/media/media70.mp4" ContentType="video/mp4"/>
  <Override PartName="/ppt/media/image72.jpeg" ContentType="image/jpeg"/>
  <Override PartName="/ppt/media/image74.png" ContentType="image/png"/>
  <Override PartName="/ppt/media/image75.jpeg" ContentType="image/jpeg"/>
  <Override PartName="/ppt/media/image7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0696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47128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14300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0696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47128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30696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471280" y="73152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14300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30696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471280" y="2546280"/>
            <a:ext cx="20606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605E0CA-4B1A-4A50-8B36-D39176531C8F}" type="datetime">
              <a:rPr b="0" lang="ru-RU" sz="900" spc="-1" strike="noStrike">
                <a:solidFill>
                  <a:srgbClr val="8b8b8b"/>
                </a:solidFill>
                <a:latin typeface="Calibri"/>
              </a:rPr>
              <a:t>24.11.22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8E5479B-CE89-4FB8-A8F4-F47BDAB39E62}" type="slidenum">
              <a:rPr b="0" lang="ru-RU" sz="9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33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3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>
            <a:noAutofit/>
          </a:bodyPr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1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  <a:p>
            <a:pPr lvl="1" marL="5144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8571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5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lvl="3" marL="12002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4" marL="15429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45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75F0999-F339-40DC-996F-31E3F7FA6E37}" type="datetime">
              <a:rPr b="0" lang="ru-RU" sz="900" spc="-1" strike="noStrike">
                <a:solidFill>
                  <a:srgbClr val="8b8b8b"/>
                </a:solidFill>
                <a:latin typeface="Calibri"/>
              </a:rPr>
              <a:t>24.11.22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8C2112C-E323-4DBC-9A37-B55CC196FA09}" type="slidenum">
              <a:rPr b="0" lang="ru-RU" sz="9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1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5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5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35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video" Target="../media/media70.mp4"/><Relationship Id="rId4" Type="http://schemas.microsoft.com/office/2007/relationships/media" Target="../media/media70.mp4"/><Relationship Id="rId5" Type="http://schemas.openxmlformats.org/officeDocument/2006/relationships/image" Target="../media/image71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file:///C:/Users/&#1045;&#1083;&#1077;&#1085;&#1072;/Downloads/&#1053;&#1055;&#1044;/1.%20&#8470;%20273-&#1060;&#1047;%20&#1086;&#1090;%2029%20&#1076;&#1077;&#1082;&#1072;&#1073;&#1088;&#1103;%202012%20&#1075;&#1086;&#1076;&#1072;.pdf" TargetMode="External"/><Relationship Id="rId2" Type="http://schemas.openxmlformats.org/officeDocument/2006/relationships/hyperlink" Target="file:///C:/Users/&#1045;&#1083;&#1077;&#1085;&#1072;/Downloads/&#1053;&#1055;&#1044;/2.%20&#8470;%20304-&#1060;&#1047;%20&#1086;&#1090;%2031%20&#1080;&#1102;&#1083;&#1103;%202020%20&#1075;&#1086;&#1076;&#1072;.pdf" TargetMode="External"/><Relationship Id="rId3" Type="http://schemas.openxmlformats.org/officeDocument/2006/relationships/hyperlink" Target="file:///C:/Users/&#1045;&#1083;&#1077;&#1085;&#1072;/Downloads/&#1053;&#1055;&#1044;/3.%20&#8470;%2085-&#1060;&#1047;%20&#1086;&#1090;%2005%20&#1072;&#1087;&#1088;&#1077;&#1083;&#1103;%202021%20&#1075;&#1086;&#1076;&#1072;.pdf" TargetMode="External"/><Relationship Id="rId4" Type="http://schemas.openxmlformats.org/officeDocument/2006/relationships/hyperlink" Target="file:///C:/Users/&#1045;&#1083;&#1077;&#1085;&#1072;/Downloads/&#1053;&#1055;&#1044;/4.%20&#8470;%20295-&#1060;&#1047;%20&#1086;&#1090;%2014%20&#1080;&#1102;&#1083;&#1103;%202022%20&#1075;&#1086;&#1076;&#1072;.pdf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file:///C:/Users/&#1045;&#1083;&#1077;&#1085;&#1072;/Downloads/&#1053;&#1055;&#1044;/5.%20&#1057;&#1090;&#1088;&#1072;&#1090;&#1077;&#1075;&#1080;&#1103;%20&#1085;&#1072;&#1094;&#1080;&#1086;&#1085;&#1072;&#1083;&#1100;&#1085;&#1086;&#1081;%20%20&#1073;&#1077;&#1079;&#1086;&#1087;&#1072;&#1089;&#1085;&#1086;&#1089;&#1090;&#1080;%20&#1056;&#1060;.pdf" TargetMode="External"/><Relationship Id="rId2" Type="http://schemas.openxmlformats.org/officeDocument/2006/relationships/hyperlink" Target="file:///C:/Users/&#1045;&#1083;&#1077;&#1085;&#1072;/Downloads/&#1053;&#1055;&#1044;/7.%20&#1050;&#1086;&#1085;&#1094;&#1077;&#1087;&#1094;&#1080;&#1103;%20&#1088;&#1072;&#1079;&#1074;&#1080;&#1090;&#1080;&#1103;%20&#1044;&#1054;%20&#1076;&#1086;%202030%20&#1075;&#1086;&#1076;&#1072;.pdf" TargetMode="External"/><Relationship Id="rId3" Type="http://schemas.openxmlformats.org/officeDocument/2006/relationships/hyperlink" Target="file:///C:/Users/&#1045;&#1083;&#1077;&#1085;&#1072;/Downloads/&#1053;&#1055;&#1044;/8.%20&#1057;&#1090;&#1088;&#1072;&#1090;&#1077;&#1075;&#1080;&#1103;%20&#1088;&#1072;&#1079;&#1074;&#1080;&#1090;&#1080;&#1103;%20&#1074;&#1086;&#1089;&#1087;&#1080;&#1090;&#1072;&#1085;&#1080;&#1103;%20&#1074;%20&#1056;&#1060;%20&#1076;&#1086;%202025%20&#1075;&#1086;&#1076;&#1072;.pdf" TargetMode="Externa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0" y="2308680"/>
            <a:ext cx="8953920" cy="2415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90000"/>
              </a:lnSpc>
            </a:pPr>
            <a:r>
              <a:rPr b="1" lang="ru-RU" sz="3200" spc="-1" strike="noStrike">
                <a:solidFill>
                  <a:srgbClr val="38761d"/>
                </a:solidFill>
                <a:latin typeface="Lexend"/>
              </a:rPr>
              <a:t>Мы спросили журавля: – Где же лучшая земля? 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</a:pPr>
            <a:r>
              <a:rPr b="1" lang="ru-RU" sz="3200" spc="-1" strike="noStrike">
                <a:solidFill>
                  <a:srgbClr val="38761d"/>
                </a:solidFill>
                <a:latin typeface="Lexend"/>
              </a:rPr>
              <a:t>Отвечал он, пролетая: – Лучше нет родного края!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45720" algn="ctr">
              <a:lnSpc>
                <a:spcPct val="90000"/>
              </a:lnSpc>
              <a:spcBef>
                <a:spcPts val="75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84" name="Picture 3" descr=""/>
          <p:cNvPicPr/>
          <p:nvPr/>
        </p:nvPicPr>
        <p:blipFill>
          <a:blip r:embed="rId2"/>
          <a:stretch/>
        </p:blipFill>
        <p:spPr>
          <a:xfrm rot="10800000">
            <a:off x="5760" y="-99000"/>
            <a:ext cx="9143640" cy="66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23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4" descr=""/>
          <p:cNvPicPr/>
          <p:nvPr/>
        </p:nvPicPr>
        <p:blipFill>
          <a:blip r:embed="rId3"/>
          <a:stretch/>
        </p:blipFill>
        <p:spPr>
          <a:xfrm>
            <a:off x="0" y="777240"/>
            <a:ext cx="9136080" cy="530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26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Веб-мероприятие «Зауральский край родной»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8" name="Рисунок 6" descr=""/>
          <p:cNvPicPr/>
          <p:nvPr/>
        </p:nvPicPr>
        <p:blipFill>
          <a:blip r:embed="rId3"/>
          <a:stretch/>
        </p:blipFill>
        <p:spPr>
          <a:xfrm>
            <a:off x="251640" y="1403640"/>
            <a:ext cx="5832360" cy="3660840"/>
          </a:xfrm>
          <a:prstGeom prst="rect">
            <a:avLst/>
          </a:prstGeom>
          <a:ln>
            <a:noFill/>
          </a:ln>
        </p:spPr>
      </p:pic>
      <p:pic>
        <p:nvPicPr>
          <p:cNvPr id="129" name="Рисунок 8" descr=""/>
          <p:cNvPicPr/>
          <p:nvPr/>
        </p:nvPicPr>
        <p:blipFill>
          <a:blip r:embed="rId4"/>
          <a:stretch/>
        </p:blipFill>
        <p:spPr>
          <a:xfrm>
            <a:off x="5580000" y="3958920"/>
            <a:ext cx="3286800" cy="1957320"/>
          </a:xfrm>
          <a:prstGeom prst="rect">
            <a:avLst/>
          </a:prstGeom>
          <a:ln>
            <a:noFill/>
          </a:ln>
        </p:spPr>
      </p:pic>
      <p:pic>
        <p:nvPicPr>
          <p:cNvPr id="130" name="Рисунок 10" descr=""/>
          <p:cNvPicPr/>
          <p:nvPr/>
        </p:nvPicPr>
        <p:blipFill>
          <a:blip r:embed="rId5"/>
          <a:stretch/>
        </p:blipFill>
        <p:spPr>
          <a:xfrm>
            <a:off x="2246400" y="5221440"/>
            <a:ext cx="1728000" cy="83088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441972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Рисунок 13" descr=""/>
          <p:cNvPicPr/>
          <p:nvPr/>
        </p:nvPicPr>
        <p:blipFill>
          <a:blip r:embed="rId6"/>
          <a:stretch/>
        </p:blipFill>
        <p:spPr>
          <a:xfrm>
            <a:off x="6948360" y="1751400"/>
            <a:ext cx="1728720" cy="165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34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Курган – центр Зауралья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6" name="Рисунок 3" descr=""/>
          <p:cNvPicPr/>
          <p:nvPr/>
        </p:nvPicPr>
        <p:blipFill>
          <a:blip r:embed="rId3"/>
          <a:stretch/>
        </p:blipFill>
        <p:spPr>
          <a:xfrm>
            <a:off x="176760" y="1310400"/>
            <a:ext cx="7500240" cy="3688200"/>
          </a:xfrm>
          <a:prstGeom prst="rect">
            <a:avLst/>
          </a:prstGeom>
          <a:ln>
            <a:noFill/>
          </a:ln>
        </p:spPr>
      </p:pic>
      <p:pic>
        <p:nvPicPr>
          <p:cNvPr id="137" name="Рисунок 4" descr=""/>
          <p:cNvPicPr/>
          <p:nvPr/>
        </p:nvPicPr>
        <p:blipFill>
          <a:blip r:embed="rId4"/>
          <a:stretch/>
        </p:blipFill>
        <p:spPr>
          <a:xfrm>
            <a:off x="5179680" y="4005000"/>
            <a:ext cx="3848400" cy="182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39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Творческий край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1" name="Рисунок 5" descr=""/>
          <p:cNvPicPr/>
          <p:nvPr/>
        </p:nvPicPr>
        <p:blipFill>
          <a:blip r:embed="rId3"/>
          <a:stretch/>
        </p:blipFill>
        <p:spPr>
          <a:xfrm>
            <a:off x="286920" y="1268640"/>
            <a:ext cx="3851640" cy="2160000"/>
          </a:xfrm>
          <a:prstGeom prst="rect">
            <a:avLst/>
          </a:prstGeom>
          <a:ln>
            <a:noFill/>
          </a:ln>
        </p:spPr>
      </p:pic>
      <p:pic>
        <p:nvPicPr>
          <p:cNvPr id="142" name="Рисунок 7" descr=""/>
          <p:cNvPicPr/>
          <p:nvPr/>
        </p:nvPicPr>
        <p:blipFill>
          <a:blip r:embed="rId4"/>
          <a:stretch/>
        </p:blipFill>
        <p:spPr>
          <a:xfrm>
            <a:off x="4543200" y="2135160"/>
            <a:ext cx="3879000" cy="220680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9" descr=""/>
          <p:cNvPicPr/>
          <p:nvPr/>
        </p:nvPicPr>
        <p:blipFill>
          <a:blip r:embed="rId5"/>
          <a:stretch/>
        </p:blipFill>
        <p:spPr>
          <a:xfrm>
            <a:off x="286920" y="3646440"/>
            <a:ext cx="3830040" cy="216000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11" descr=""/>
          <p:cNvPicPr/>
          <p:nvPr/>
        </p:nvPicPr>
        <p:blipFill>
          <a:blip r:embed="rId6"/>
          <a:stretch/>
        </p:blipFill>
        <p:spPr>
          <a:xfrm>
            <a:off x="5624640" y="4368960"/>
            <a:ext cx="1715760" cy="171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46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Педагоги-мастера ДДТ «Синяя птица»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8" name="Рисунок 11" descr=""/>
          <p:cNvPicPr/>
          <p:nvPr/>
        </p:nvPicPr>
        <p:blipFill>
          <a:blip r:embed="rId3"/>
          <a:stretch/>
        </p:blipFill>
        <p:spPr>
          <a:xfrm>
            <a:off x="5624640" y="4869000"/>
            <a:ext cx="1215720" cy="121572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2" descr=""/>
          <p:cNvPicPr/>
          <p:nvPr/>
        </p:nvPicPr>
        <p:blipFill>
          <a:blip r:embed="rId4"/>
          <a:stretch/>
        </p:blipFill>
        <p:spPr>
          <a:xfrm>
            <a:off x="274680" y="1134360"/>
            <a:ext cx="3648600" cy="253044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3" descr=""/>
          <p:cNvPicPr/>
          <p:nvPr/>
        </p:nvPicPr>
        <p:blipFill>
          <a:blip r:embed="rId5"/>
          <a:stretch/>
        </p:blipFill>
        <p:spPr>
          <a:xfrm>
            <a:off x="4788000" y="1700640"/>
            <a:ext cx="4071960" cy="287676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4" descr=""/>
          <p:cNvPicPr/>
          <p:nvPr/>
        </p:nvPicPr>
        <p:blipFill>
          <a:blip r:embed="rId6"/>
          <a:stretch/>
        </p:blipFill>
        <p:spPr>
          <a:xfrm>
            <a:off x="1047240" y="3549240"/>
            <a:ext cx="3308040" cy="261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53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Народы Зауралья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55" name="Рисунок 5" descr=""/>
          <p:cNvPicPr/>
          <p:nvPr/>
        </p:nvPicPr>
        <p:blipFill>
          <a:blip r:embed="rId3"/>
          <a:stretch/>
        </p:blipFill>
        <p:spPr>
          <a:xfrm>
            <a:off x="7787880" y="1556280"/>
            <a:ext cx="1224360" cy="122436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7" descr=""/>
          <p:cNvPicPr/>
          <p:nvPr/>
        </p:nvPicPr>
        <p:blipFill>
          <a:blip r:embed="rId4"/>
          <a:stretch/>
        </p:blipFill>
        <p:spPr>
          <a:xfrm>
            <a:off x="323640" y="4668120"/>
            <a:ext cx="1400400" cy="140040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4" descr=""/>
          <p:cNvPicPr/>
          <p:nvPr/>
        </p:nvPicPr>
        <p:blipFill>
          <a:blip r:embed="rId5"/>
          <a:stretch/>
        </p:blipFill>
        <p:spPr>
          <a:xfrm>
            <a:off x="1724040" y="1270080"/>
            <a:ext cx="5920560" cy="4463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59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Животный и растительный мир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1" name="Рисунок 6" descr=""/>
          <p:cNvPicPr/>
          <p:nvPr/>
        </p:nvPicPr>
        <p:blipFill>
          <a:blip r:embed="rId3"/>
          <a:stretch/>
        </p:blipFill>
        <p:spPr>
          <a:xfrm>
            <a:off x="251640" y="1807200"/>
            <a:ext cx="5814360" cy="430596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8" descr=""/>
          <p:cNvPicPr/>
          <p:nvPr/>
        </p:nvPicPr>
        <p:blipFill>
          <a:blip r:embed="rId4"/>
          <a:stretch/>
        </p:blipFill>
        <p:spPr>
          <a:xfrm>
            <a:off x="5724000" y="4571280"/>
            <a:ext cx="3248640" cy="156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64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Славные имена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6" name="Рисунок 3" descr=""/>
          <p:cNvPicPr/>
          <p:nvPr/>
        </p:nvPicPr>
        <p:blipFill>
          <a:blip r:embed="rId3"/>
          <a:stretch/>
        </p:blipFill>
        <p:spPr>
          <a:xfrm>
            <a:off x="1907640" y="1320840"/>
            <a:ext cx="5990400" cy="456948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5" descr=""/>
          <p:cNvPicPr/>
          <p:nvPr/>
        </p:nvPicPr>
        <p:blipFill>
          <a:blip r:embed="rId4"/>
          <a:stretch/>
        </p:blipFill>
        <p:spPr>
          <a:xfrm>
            <a:off x="7787880" y="1556280"/>
            <a:ext cx="1224360" cy="122436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7" descr=""/>
          <p:cNvPicPr/>
          <p:nvPr/>
        </p:nvPicPr>
        <p:blipFill>
          <a:blip r:embed="rId5"/>
          <a:stretch/>
        </p:blipFill>
        <p:spPr>
          <a:xfrm>
            <a:off x="453240" y="4300920"/>
            <a:ext cx="1718640" cy="171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70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Знаем и любим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72" name="Рисунок 4" descr=""/>
          <p:cNvPicPr/>
          <p:nvPr/>
        </p:nvPicPr>
        <p:blipFill>
          <a:blip r:embed="rId3"/>
          <a:stretch/>
        </p:blipFill>
        <p:spPr>
          <a:xfrm>
            <a:off x="1331640" y="1052640"/>
            <a:ext cx="6840360" cy="5036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74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Творческая работа учащихся объединения «Изобретатель»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76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251640" y="1151640"/>
            <a:ext cx="8424720" cy="4738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68669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2051640" y="625320"/>
            <a:ext cx="6024960" cy="863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55000"/>
          </a:bodyPr>
          <a:p>
            <a:pPr marL="182880" algn="ctr">
              <a:lnSpc>
                <a:spcPct val="9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муниципальное бюджетное образовательное учреждение дополнительного образования </a:t>
            </a:r>
            <a:br/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«Дом детского творчества «Синяя птица»</a:t>
            </a:r>
            <a:br/>
            <a:br/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611640" y="3080160"/>
            <a:ext cx="7920360" cy="11404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17000"/>
          </a:bodyPr>
          <a:p>
            <a:pPr algn="just">
              <a:lnSpc>
                <a:spcPct val="90000"/>
              </a:lnSpc>
              <a:spcBef>
                <a:spcPts val="751"/>
              </a:spcBef>
            </a:pPr>
            <a:r>
              <a:rPr b="1" lang="ru-RU" sz="3300" spc="-1" strike="noStrike">
                <a:solidFill>
                  <a:srgbClr val="548235"/>
                </a:solidFill>
                <a:latin typeface="Times New Roman"/>
              </a:rPr>
              <a:t>Номинация: «Проекты, направленные на раскрытие воспитательного потенциала дополнительного образования детей (организация воспитательной деятельности на основе социокультурных, духовно-нравственных ценностей российского общества и государства)»</a:t>
            </a:r>
            <a:endParaRPr b="0" lang="ru-RU" sz="33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endParaRPr b="0" lang="ru-RU" sz="3300" spc="-1" strike="noStrike">
              <a:latin typeface="Arial"/>
            </a:endParaRPr>
          </a:p>
        </p:txBody>
      </p:sp>
      <p:pic>
        <p:nvPicPr>
          <p:cNvPr id="87" name="Рисунок 4" descr=""/>
          <p:cNvPicPr/>
          <p:nvPr/>
        </p:nvPicPr>
        <p:blipFill>
          <a:blip r:embed="rId1"/>
          <a:stretch/>
        </p:blipFill>
        <p:spPr>
          <a:xfrm>
            <a:off x="1206000" y="1335960"/>
            <a:ext cx="6870600" cy="1586160"/>
          </a:xfrm>
          <a:prstGeom prst="rect">
            <a:avLst/>
          </a:prstGeom>
          <a:ln>
            <a:noFill/>
          </a:ln>
        </p:spPr>
      </p:pic>
      <p:sp>
        <p:nvSpPr>
          <p:cNvPr id="88" name="CustomShape 3"/>
          <p:cNvSpPr/>
          <p:nvPr/>
        </p:nvSpPr>
        <p:spPr>
          <a:xfrm>
            <a:off x="4064400" y="4323960"/>
            <a:ext cx="4467600" cy="13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Авторы проекта: 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Тимкина Екатерина Викторовна, методист,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Тютрина Дарья Сергеевна, педагог-организатор,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Тельманова Елена Георгиевна, педагог-организатор,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Прямушко Анастасия Александровна, </a:t>
            </a:r>
            <a:endParaRPr b="0" lang="ru-RU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Times New Roman"/>
              </a:rPr>
              <a:t>педагог дополнительного образования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2355480" y="5877360"/>
            <a:ext cx="457164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г. Курган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2022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78" name="Picture 3" descr=""/>
          <p:cNvPicPr/>
          <p:nvPr/>
        </p:nvPicPr>
        <p:blipFill>
          <a:blip r:embed="rId2"/>
          <a:stretch/>
        </p:blipFill>
        <p:spPr>
          <a:xfrm rot="10800000">
            <a:off x="5760" y="-99000"/>
            <a:ext cx="9143640" cy="669600"/>
          </a:xfrm>
          <a:prstGeom prst="rect">
            <a:avLst/>
          </a:prstGeom>
          <a:ln>
            <a:noFill/>
          </a:ln>
        </p:spPr>
      </p:pic>
      <p:pic>
        <p:nvPicPr>
          <p:cNvPr id="179" name="Объект 8" descr=""/>
          <p:cNvPicPr/>
          <p:nvPr/>
        </p:nvPicPr>
        <p:blipFill>
          <a:blip r:embed="rId3"/>
          <a:stretch/>
        </p:blipFill>
        <p:spPr>
          <a:xfrm>
            <a:off x="5400" y="717120"/>
            <a:ext cx="9138240" cy="501264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2771640" y="5013000"/>
            <a:ext cx="2448000" cy="143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899640" y="5445360"/>
            <a:ext cx="1656000" cy="28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83" name="Picture 3" descr=""/>
          <p:cNvPicPr/>
          <p:nvPr/>
        </p:nvPicPr>
        <p:blipFill>
          <a:blip r:embed="rId2"/>
          <a:stretch/>
        </p:blipFill>
        <p:spPr>
          <a:xfrm rot="10800000">
            <a:off x="5760" y="-9900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84" name="TextShape 1"/>
          <p:cNvSpPr txBox="1"/>
          <p:nvPr/>
        </p:nvSpPr>
        <p:spPr>
          <a:xfrm>
            <a:off x="89640" y="2061000"/>
            <a:ext cx="8964000" cy="3474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0" lang="ru-RU" sz="3600" spc="-1" strike="noStrike">
                <a:solidFill>
                  <a:srgbClr val="385623"/>
                </a:solidFill>
                <a:latin typeface="Times New Roman"/>
              </a:rPr>
              <a:t>«Большой патриотизм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0" lang="ru-RU" sz="3600" spc="-1" strike="noStrike">
                <a:solidFill>
                  <a:srgbClr val="385623"/>
                </a:solidFill>
                <a:latin typeface="Times New Roman"/>
              </a:rPr>
              <a:t>начинается с любви к малому-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0" lang="ru-RU" sz="3600" spc="-1" strike="noStrike">
                <a:solidFill>
                  <a:srgbClr val="385623"/>
                </a:solidFill>
                <a:latin typeface="Times New Roman"/>
              </a:rPr>
              <a:t>- к месту, где ты живёшь»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</a:pPr>
            <a:r>
              <a:rPr b="0" lang="ru-RU" sz="3600" spc="-1" strike="noStrike">
                <a:solidFill>
                  <a:srgbClr val="385623"/>
                </a:solidFill>
                <a:latin typeface="Times New Roman"/>
              </a:rPr>
              <a:t>Л.М.Леонов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94680" y="692640"/>
            <a:ext cx="8953920" cy="2415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15000"/>
              </a:lnSpc>
              <a:spcBef>
                <a:spcPts val="751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Нормативно-правовые документы по вопросам воспитания 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5000"/>
              </a:lnSpc>
              <a:spcBef>
                <a:spcPts val="751"/>
              </a:spcBef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15000"/>
              </a:lnSpc>
              <a:spcBef>
                <a:spcPts val="751"/>
              </a:spcBef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1"/>
              </a:rPr>
              <a:t>Федеральный закон «Об образовании в Российской Федерации» от 29 декабря 2012 года № 273-ФЗ.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2"/>
              </a:rPr>
              <a:t>Федеральный закон «О внесении изменений в Федеральный закон «Об образовании в Российской Федерации» по вопросам воспитания обучающихся» от 31 июля 2020 года № 304-ФЗ.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3"/>
              </a:rPr>
              <a:t>Федеральный закон «О внесении изменений в Федеральный закон «Об образовании в Российской Федерации» обучающихся» от 5 апреля 2021 № 85-ФЗ.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8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4"/>
              </a:rPr>
              <a:t>Федеральный закон «О внесении изменений в Федеральный закон «Об образовании в Российской Федерации» от 14 июля 2022 года № 295-ФЗ.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marL="45720" algn="ctr">
              <a:lnSpc>
                <a:spcPct val="90000"/>
              </a:lnSpc>
              <a:spcBef>
                <a:spcPts val="751"/>
              </a:spcBef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Picture 2" descr=""/>
          <p:cNvPicPr/>
          <p:nvPr/>
        </p:nvPicPr>
        <p:blipFill>
          <a:blip r:embed="rId5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92" name="Picture 3" descr=""/>
          <p:cNvPicPr/>
          <p:nvPr/>
        </p:nvPicPr>
        <p:blipFill>
          <a:blip r:embed="rId6"/>
          <a:stretch/>
        </p:blipFill>
        <p:spPr>
          <a:xfrm rot="10800000">
            <a:off x="5760" y="-99000"/>
            <a:ext cx="9143640" cy="669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94680" y="692640"/>
            <a:ext cx="8953920" cy="2415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1"/>
              </a:rPr>
              <a:t>Стратегия национальной безопасности Российской Федерации (Указ Президента Российской Федерации от 2 июля 2021 г. № 400).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Основы государственной политики по сохранению и укреплению традиционных российских духовно-нравственных ценностей (Указ Президента Российской Федерации от 9 ноября 2022 г. № 809).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2"/>
              </a:rPr>
              <a:t>Концепция развития дополнительного образования детей до 2030 года (распоряжение Правительства Российской Федерации от 31 марта 2022 г. № 678-р).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563c1"/>
                </a:solidFill>
                <a:latin typeface="Times New Roman"/>
                <a:ea typeface="Times New Roman"/>
                <a:hlinkClick r:id="rId3"/>
              </a:rPr>
              <a:t>Стратегия развития воспитания в Российской Федерации на период до 2025 года (распоряжение Правительства Российской Федерации от 29 мая 2015 г. № 996-р).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1360" indent="-17100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Примерная рабочая программа воспитания для общеобразовательных организаций (протокол заседания федерального учебно-методического объединения по общему образованию ФГБНУ «Институт изучения детства, семьи и воспитания Российской академии образования» от 23 июня 2022 г. № 3/22).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15000"/>
              </a:lnSpc>
              <a:spcBef>
                <a:spcPts val="751"/>
              </a:spcBef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Государственная программа Курганской области «Патриотическое воспитание граждан, допризывная подготовка молодёжи и развитие добровольчества (волонтерства)» (постановление Правительства Курганской области от 8 апреля 2021 г. № 80).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15000"/>
              </a:lnSpc>
              <a:spcBef>
                <a:spcPts val="751"/>
              </a:spcBef>
              <a:buClr>
                <a:srgbClr val="000000"/>
              </a:buClr>
              <a:buFont typeface="Calibri Light"/>
              <a:buAutoNum type="arabicPeriod"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Региональный стандарт (организационно-методические мероприятия) гражданского и патриотического воспитания детей и молодежи в образовательных организациях, находящихся на территории Курганской области (приказ Департамента образования и науки Курганской области от 9 сентября 2022 г. № 886).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4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95" name="Picture 3" descr=""/>
          <p:cNvPicPr/>
          <p:nvPr/>
        </p:nvPicPr>
        <p:blipFill>
          <a:blip r:embed="rId5"/>
          <a:stretch/>
        </p:blipFill>
        <p:spPr>
          <a:xfrm rot="10800000">
            <a:off x="5760" y="-99000"/>
            <a:ext cx="9143640" cy="669600"/>
          </a:xfrm>
          <a:prstGeom prst="rect">
            <a:avLst/>
          </a:prstGeom>
          <a:ln>
            <a:noFill/>
          </a:ln>
        </p:spPr>
      </p:pic>
      <p:pic>
        <p:nvPicPr>
          <p:cNvPr id="96" name="Picture 2" descr=""/>
          <p:cNvPicPr/>
          <p:nvPr/>
        </p:nvPicPr>
        <p:blipFill>
          <a:blip r:embed="rId6"/>
          <a:stretch/>
        </p:blipFill>
        <p:spPr>
          <a:xfrm>
            <a:off x="-18000" y="4869000"/>
            <a:ext cx="9143640" cy="1253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98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pic>
        <p:nvPicPr>
          <p:cNvPr id="99" name="Picture 4" descr=""/>
          <p:cNvPicPr/>
          <p:nvPr/>
        </p:nvPicPr>
        <p:blipFill>
          <a:blip r:embed="rId3"/>
          <a:stretch/>
        </p:blipFill>
        <p:spPr>
          <a:xfrm>
            <a:off x="1043640" y="1359360"/>
            <a:ext cx="2585880" cy="1824840"/>
          </a:xfrm>
          <a:prstGeom prst="rect">
            <a:avLst/>
          </a:prstGeom>
          <a:ln>
            <a:noFill/>
          </a:ln>
          <a:effectLst>
            <a:outerShdw algn="ctr" blurRad="107950" dir="5400000" dist="126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prst="artDeco" w="63500" h="63500"/>
            <a:contourClr>
              <a:srgbClr val="ffffff"/>
            </a:contourClr>
          </a:sp3d>
        </p:spPr>
      </p:pic>
      <p:sp>
        <p:nvSpPr>
          <p:cNvPr id="100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Детский выставочный зал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1" name="Picture 2" descr=""/>
          <p:cNvPicPr/>
          <p:nvPr/>
        </p:nvPicPr>
        <p:blipFill>
          <a:blip r:embed="rId4"/>
          <a:stretch/>
        </p:blipFill>
        <p:spPr>
          <a:xfrm>
            <a:off x="4878000" y="1311120"/>
            <a:ext cx="4128840" cy="2691360"/>
          </a:xfrm>
          <a:prstGeom prst="rect">
            <a:avLst/>
          </a:prstGeom>
          <a:ln>
            <a:noFill/>
          </a:ln>
          <a:effectLst>
            <a:outerShdw algn="ctr" blurRad="107950" dir="5400000" dist="126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prst="artDeco" w="63500" h="63500"/>
            <a:contourClr>
              <a:srgbClr val="ffffff"/>
            </a:contourClr>
          </a:sp3d>
        </p:spPr>
      </p:pic>
      <p:pic>
        <p:nvPicPr>
          <p:cNvPr id="102" name="Picture 3" descr=""/>
          <p:cNvPicPr/>
          <p:nvPr/>
        </p:nvPicPr>
        <p:blipFill>
          <a:blip r:embed="rId5"/>
          <a:stretch/>
        </p:blipFill>
        <p:spPr>
          <a:xfrm>
            <a:off x="210960" y="3285000"/>
            <a:ext cx="4054320" cy="2803320"/>
          </a:xfrm>
          <a:prstGeom prst="rect">
            <a:avLst/>
          </a:prstGeom>
          <a:ln>
            <a:noFill/>
          </a:ln>
          <a:effectLst>
            <a:outerShdw algn="ctr" dir="2700000" dist="35638" rotWithShape="0">
              <a:schemeClr val="bg2"/>
            </a:outerShdw>
            <a:softEdge rad="63500"/>
          </a:effectLst>
        </p:spPr>
      </p:pic>
      <p:pic>
        <p:nvPicPr>
          <p:cNvPr id="103" name="Picture 2" descr=""/>
          <p:cNvPicPr/>
          <p:nvPr/>
        </p:nvPicPr>
        <p:blipFill>
          <a:blip r:embed="rId6"/>
          <a:stretch/>
        </p:blipFill>
        <p:spPr>
          <a:xfrm>
            <a:off x="5940000" y="4154760"/>
            <a:ext cx="1621440" cy="201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05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Проект «Зауральский край родной»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7" name="Объект 5" descr=""/>
          <p:cNvPicPr/>
          <p:nvPr/>
        </p:nvPicPr>
        <p:blipFill>
          <a:blip r:embed="rId3"/>
          <a:stretch/>
        </p:blipFill>
        <p:spPr>
          <a:xfrm>
            <a:off x="395640" y="1268640"/>
            <a:ext cx="3384000" cy="478080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8" descr=""/>
          <p:cNvPicPr/>
          <p:nvPr/>
        </p:nvPicPr>
        <p:blipFill>
          <a:blip r:embed="rId4"/>
          <a:stretch/>
        </p:blipFill>
        <p:spPr>
          <a:xfrm>
            <a:off x="4223520" y="2564280"/>
            <a:ext cx="4372200" cy="2539800"/>
          </a:xfrm>
          <a:prstGeom prst="rect">
            <a:avLst/>
          </a:prstGeom>
          <a:ln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5178960" y="1989000"/>
            <a:ext cx="2460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Веб-мероприятие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11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Проект «Зауральский край родной»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323640" y="1628640"/>
            <a:ext cx="8723880" cy="328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посетили выставку 234 человека</a:t>
            </a:r>
            <a:endParaRPr b="0" lang="ru-RU" sz="23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заинтересовались веб-мероприятием около 900 человек</a:t>
            </a:r>
            <a:endParaRPr b="0" lang="ru-RU" sz="23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представили на выставку свои творческие работы 120 учащихся</a:t>
            </a:r>
            <a:endParaRPr b="0" lang="ru-RU" sz="2300" spc="-1" strike="noStrike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из учреждений дополнительного образования: «ДДТ «Синяя птица», ДДТ «Радуга», «Центр «Мостовик», общеобразовательных школ № 7,  №56 и гимназии №19.</a:t>
            </a:r>
            <a:endParaRPr b="0" lang="ru-RU" sz="18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представили презентации по итогам участия в веб-мероприятии 35 ребят.</a:t>
            </a:r>
            <a:endParaRPr b="0" lang="ru-RU" sz="2300" spc="-1" strike="noStrike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endParaRPr b="0" lang="ru-RU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15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Проект «Зауральский край родной»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107640" y="1257840"/>
            <a:ext cx="8795880" cy="488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b="1" i="1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Цель:</a:t>
            </a: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Воспитание любви к малой родине через поисково-творческую деятельность по изучению истории, природы и достопримечательностей родного края.</a:t>
            </a:r>
            <a:endParaRPr b="0" lang="ru-RU" sz="2300" spc="-1" strike="noStrike">
              <a:latin typeface="Arial"/>
            </a:endParaRPr>
          </a:p>
          <a:p>
            <a:pPr algn="just">
              <a:lnSpc>
                <a:spcPct val="107000"/>
              </a:lnSpc>
              <a:spcAft>
                <a:spcPts val="799"/>
              </a:spcAft>
            </a:pPr>
            <a:r>
              <a:rPr b="1" i="1" lang="ru-RU" sz="2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Задачи:</a:t>
            </a:r>
            <a:endParaRPr b="0" lang="ru-RU" sz="28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содействовать развитию интереса к изучению истории, природы и достопримечательностей родного края</a:t>
            </a:r>
            <a:endParaRPr b="0" lang="ru-RU" sz="23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создать условия для поисково-творческой деятельности детей и взрослых</a:t>
            </a:r>
            <a:endParaRPr b="0" lang="ru-RU" sz="23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способствовать формированию гражданской идентичности</a:t>
            </a:r>
            <a:endParaRPr b="0" lang="ru-RU" sz="2300" spc="-1" strike="noStrike">
              <a:latin typeface="Arial"/>
            </a:endParaRPr>
          </a:p>
          <a:p>
            <a:pPr marL="343080" indent="-342720" algn="just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0" lang="ru-RU" sz="23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осуществить публичное представление итоговых работ в форме виртуальной выставки </a:t>
            </a:r>
            <a:endParaRPr b="0" lang="ru-RU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"/>
          <p:cNvPicPr/>
          <p:nvPr/>
        </p:nvPicPr>
        <p:blipFill>
          <a:blip r:embed="rId1"/>
          <a:stretch/>
        </p:blipFill>
        <p:spPr>
          <a:xfrm flipH="1" rot="10800000">
            <a:off x="0" y="6188760"/>
            <a:ext cx="9143640" cy="668880"/>
          </a:xfrm>
          <a:prstGeom prst="rect">
            <a:avLst/>
          </a:prstGeom>
          <a:ln>
            <a:noFill/>
          </a:ln>
        </p:spPr>
      </p:pic>
      <p:pic>
        <p:nvPicPr>
          <p:cNvPr id="119" name="Picture 3" descr=""/>
          <p:cNvPicPr/>
          <p:nvPr/>
        </p:nvPicPr>
        <p:blipFill>
          <a:blip r:embed="rId2"/>
          <a:stretch/>
        </p:blipFill>
        <p:spPr>
          <a:xfrm rot="10800000">
            <a:off x="-7200" y="0"/>
            <a:ext cx="9143640" cy="66960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251640" y="690120"/>
            <a:ext cx="865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Times New Roman"/>
              </a:rPr>
              <a:t>Веб-мероприятие «Зауральский край родной»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1" name="Рисунок 3" descr=""/>
          <p:cNvPicPr/>
          <p:nvPr/>
        </p:nvPicPr>
        <p:blipFill>
          <a:blip r:embed="rId3"/>
          <a:stretch/>
        </p:blipFill>
        <p:spPr>
          <a:xfrm>
            <a:off x="491760" y="1268640"/>
            <a:ext cx="8172000" cy="476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Application>Neat_Office/6.2.8.2$Windows_x86 LibreOffice_project/</Application>
  <Words>599</Words>
  <Paragraphs>58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2022-11-13T17:26:41Z</dcterms:created>
  <dc:creator>Katerina</dc:creator>
  <dc:description/>
  <dc:language>ru-RU</dc:language>
  <cp:lastModifiedBy/>
  <dcterms:modified xsi:type="dcterms:W3CDTF">2022-11-24T13:01:51Z</dcterms:modified>
  <cp:revision>134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21</vt:i4>
  </property>
</Properties>
</file>