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сентябрь</c:v>
                </c:pt>
                <c:pt idx="1">
                  <c:v>май</c:v>
                </c:pt>
                <c:pt idx="2">
                  <c:v>сентябрь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9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сентябрь</c:v>
                </c:pt>
                <c:pt idx="1">
                  <c:v>май</c:v>
                </c:pt>
                <c:pt idx="2">
                  <c:v>сентябрь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сентябрь</c:v>
                </c:pt>
                <c:pt idx="1">
                  <c:v>май</c:v>
                </c:pt>
                <c:pt idx="2">
                  <c:v>сентябрь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axId val="167983360"/>
        <c:axId val="168005632"/>
      </c:barChart>
      <c:catAx>
        <c:axId val="167983360"/>
        <c:scaling>
          <c:orientation val="minMax"/>
        </c:scaling>
        <c:axPos val="b"/>
        <c:numFmt formatCode="mmm\-yy" sourceLinked="1"/>
        <c:majorTickMark val="none"/>
        <c:tickLblPos val="nextTo"/>
        <c:crossAx val="168005632"/>
        <c:crosses val="autoZero"/>
        <c:auto val="1"/>
        <c:lblAlgn val="ctr"/>
        <c:lblOffset val="100"/>
      </c:catAx>
      <c:valAx>
        <c:axId val="1680056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6798336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ru-RU"/>
          </a:p>
        </c:txPr>
      </c:dTable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/>
            </a:pPr>
            <a:r>
              <a:rPr lang="ru-RU"/>
              <a:t>уровень</a:t>
            </a:r>
            <a:r>
              <a:rPr lang="ru-RU" baseline="0"/>
              <a:t> качества знаний</a:t>
            </a:r>
            <a:r>
              <a:rPr lang="ru-RU"/>
              <a:t> </a:t>
            </a:r>
          </a:p>
        </c:rich>
      </c:tx>
      <c:layout>
        <c:manualLayout>
          <c:xMode val="edge"/>
          <c:yMode val="edge"/>
          <c:x val="0.40878463108778207"/>
          <c:y val="7.1428571428571425E-2"/>
        </c:manualLayout>
      </c:layout>
    </c:title>
    <c:plotArea>
      <c:layout/>
      <c:pieChart>
        <c:varyColors val="1"/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82060966384509171"/>
          <c:y val="0.43442573625270064"/>
          <c:w val="0.16750027150541341"/>
          <c:h val="0.2293753984240573"/>
        </c:manualLayout>
      </c:layout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применения ТРИЗ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теория</c:v>
                </c:pt>
                <c:pt idx="1">
                  <c:v>практика</c:v>
                </c:pt>
                <c:pt idx="2">
                  <c:v>навыки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18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A9-46E7-A656-BD885BE50B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использованием ТРИЗ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теория</c:v>
                </c:pt>
                <c:pt idx="1">
                  <c:v>практика</c:v>
                </c:pt>
                <c:pt idx="2">
                  <c:v>навыки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62</c:v>
                </c:pt>
                <c:pt idx="1">
                  <c:v>82</c:v>
                </c:pt>
                <c:pt idx="2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A9-46E7-A656-BD885BE50B22}"/>
            </c:ext>
          </c:extLst>
        </c:ser>
        <c:gapWidth val="219"/>
        <c:overlap val="-27"/>
        <c:axId val="173683072"/>
        <c:axId val="173684608"/>
      </c:barChart>
      <c:catAx>
        <c:axId val="173683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684608"/>
        <c:crosses val="autoZero"/>
        <c:auto val="1"/>
        <c:lblAlgn val="ctr"/>
        <c:lblOffset val="100"/>
      </c:catAx>
      <c:valAx>
        <c:axId val="1736846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68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/>
            </a:pPr>
            <a:r>
              <a:rPr lang="ru-RU"/>
              <a:t>уровень</a:t>
            </a:r>
            <a:r>
              <a:rPr lang="ru-RU" baseline="0"/>
              <a:t> качества знаний</a:t>
            </a:r>
            <a:r>
              <a:rPr lang="ru-RU"/>
              <a:t> </a:t>
            </a:r>
          </a:p>
        </c:rich>
      </c:tx>
      <c:layout>
        <c:manualLayout>
          <c:xMode val="edge"/>
          <c:yMode val="edge"/>
          <c:x val="0.40878463108778218"/>
          <c:y val="7.1428571428571425E-2"/>
        </c:manualLayout>
      </c:layout>
    </c:title>
    <c:plotArea>
      <c:layout/>
      <c:pieChart>
        <c:varyColors val="1"/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82060966384509193"/>
          <c:y val="0.43442573625270087"/>
          <c:w val="0.16750027150541341"/>
          <c:h val="0.2293753984240573"/>
        </c:manualLayout>
      </c:layout>
    </c:legend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3298752629738626"/>
          <c:y val="3.2123390611232011E-2"/>
          <c:w val="0.66701247370261452"/>
          <c:h val="0.7438703419933886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конкурсов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D9-4CC6-84E5-780B304D52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победителей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D9-4CC6-84E5-780B304D5241}"/>
            </c:ext>
          </c:extLst>
        </c:ser>
        <c:gapWidth val="219"/>
        <c:overlap val="-27"/>
        <c:axId val="173545728"/>
        <c:axId val="173547520"/>
      </c:barChart>
      <c:catAx>
        <c:axId val="1735457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547520"/>
        <c:crosses val="autoZero"/>
        <c:auto val="1"/>
        <c:lblAlgn val="ctr"/>
        <c:lblOffset val="100"/>
      </c:catAx>
      <c:valAx>
        <c:axId val="1735475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545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31F0-832A-47EE-8711-E56AA65DB0C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A06BB-BA8C-4AAA-A885-FF01138918F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476672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Менщиковская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 имени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Сажаева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.В.»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Кипровская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Мария Николаевна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Обобщение опыта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работы по теме: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««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ТРИЗ-педагогика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: как воспитать ребёнка изобретателем»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82256638"/>
              </p:ext>
            </p:extLst>
          </p:nvPr>
        </p:nvGraphicFramePr>
        <p:xfrm>
          <a:off x="1691680" y="1988840"/>
          <a:ext cx="6408712" cy="400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DAB9FA-BBD7-4AFA-A44A-05C2C909C68A}"/>
              </a:ext>
            </a:extLst>
          </p:cNvPr>
          <p:cNvSpPr txBox="1"/>
          <p:nvPr/>
        </p:nvSpPr>
        <p:spPr>
          <a:xfrm>
            <a:off x="323528" y="404664"/>
            <a:ext cx="85689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Диаграмма № 2</a:t>
            </a:r>
          </a:p>
          <a:p>
            <a:pPr indent="450215" algn="ctr"/>
            <a:r>
              <a:rPr lang="ru-RU" sz="1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Динамика усвоения знаний, умений, навыков по результатам промежуточного контроля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DF901D6F-C1B8-4626-A423-D9D865BDF88C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55272401"/>
              </p:ext>
            </p:extLst>
          </p:nvPr>
        </p:nvGraphicFramePr>
        <p:xfrm>
          <a:off x="1043608" y="1828800"/>
          <a:ext cx="7414592" cy="43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544122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1691680" y="1988840"/>
          <a:ext cx="6408712" cy="400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DAB9FA-BBD7-4AFA-A44A-05C2C909C68A}"/>
              </a:ext>
            </a:extLst>
          </p:cNvPr>
          <p:cNvSpPr txBox="1"/>
          <p:nvPr/>
        </p:nvSpPr>
        <p:spPr>
          <a:xfrm>
            <a:off x="323528" y="404664"/>
            <a:ext cx="85689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Диаграмма № 3</a:t>
            </a:r>
          </a:p>
          <a:p>
            <a:pPr indent="450215" algn="ctr"/>
            <a:r>
              <a:rPr lang="ru-RU" sz="1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конкурсах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="" xmlns:a16="http://schemas.microsoft.com/office/drawing/2014/main" id="{6C760827-0818-4E9F-B686-E355B3329C28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717760511"/>
              </p:ext>
            </p:extLst>
          </p:nvPr>
        </p:nvGraphicFramePr>
        <p:xfrm>
          <a:off x="1259632" y="1484785"/>
          <a:ext cx="6977880" cy="434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19833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" y="-5"/>
          <a:ext cx="9143998" cy="9022080"/>
        </p:xfrm>
        <a:graphic>
          <a:graphicData uri="http://schemas.openxmlformats.org/drawingml/2006/table">
            <a:tbl>
              <a:tblPr/>
              <a:tblGrid>
                <a:gridCol w="2347530"/>
                <a:gridCol w="1853583"/>
                <a:gridCol w="2595355"/>
                <a:gridCol w="2347530"/>
              </a:tblGrid>
              <a:tr h="856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Вагина</a:t>
                      </a:r>
                      <a:r>
                        <a:rPr lang="ru-RU" sz="1600" dirty="0" smtClean="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Вероника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Декабрь 2020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Олимпиада «Безопасные дороги» (Программа 3 класса по окружающему миру)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(сайт учи.ру)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III </a:t>
                      </a: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Еспанчинцева</a:t>
                      </a:r>
                      <a:r>
                        <a:rPr lang="ru-RU" sz="1600" dirty="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Соня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Декабрь 2020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Олимпиада «Безопасные дороги» (Программа 3 класса по окружающему миру)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(сайт учи.ру)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Королёв Макар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Декабрь 2020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Олимпиада «Безопасные дороги» (Программа 3 класса по окружающему миру)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(сайт учи.ру)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Коршунова Арина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Декабрь 2020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Олимпиада «Безопасные дороги» (Программа 3 класса по окружающему миру)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(сайт учи.ру)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II </a:t>
                      </a: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Плотников Ярослав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Декабрь 2020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Олимпиада «Безопасные дороги» (Программа 3 класса по окружающему миру)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(сайт учи.ру)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1111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600" kern="50"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kern="50"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Учи. ру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Сухова В.,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600" kern="50" dirty="0"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600" kern="5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kern="50" dirty="0"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600" kern="50" dirty="0"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Times New Roman"/>
                          <a:ea typeface="Times New Roman"/>
                          <a:cs typeface="Times New Roman"/>
                        </a:rPr>
                        <a:t>Учи. </a:t>
                      </a:r>
                      <a:r>
                        <a:rPr lang="ru-RU" sz="1600" kern="50" dirty="0" err="1">
                          <a:latin typeface="Times New Roman"/>
                          <a:ea typeface="Times New Roman"/>
                          <a:cs typeface="Times New Roman"/>
                        </a:rPr>
                        <a:t>ру</a:t>
                      </a:r>
                      <a:endParaRPr lang="ru-RU" sz="1600" kern="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Тетенькин С.,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600" kern="50"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600" kern="50"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Учи. ру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Кривоногова В.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</a:p>
                  </a:txBody>
                  <a:tcPr marL="31067" marR="31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260647"/>
          <a:ext cx="9143999" cy="6410472"/>
        </p:xfrm>
        <a:graphic>
          <a:graphicData uri="http://schemas.openxmlformats.org/drawingml/2006/table">
            <a:tbl>
              <a:tblPr/>
              <a:tblGrid>
                <a:gridCol w="2349500"/>
                <a:gridCol w="1854199"/>
                <a:gridCol w="2590800"/>
                <a:gridCol w="2349500"/>
              </a:tblGrid>
              <a:tr h="1269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Учи. ру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Шибаев Н.,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Учи. ру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Горожанина Е.,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Учи. ру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Столбова А.,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Учи. ру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Менщикова 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Олимпиада «Безопасные дороги» 2021 г. для 1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﻿</a:t>
                      </a: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 класса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Учи. ру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Швецов Д.,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972" marR="27972" marT="85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«Безопасное колесо – 2019»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место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творческом конкурсе «Мы за безопасность дорожного движения»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076056" y="1772816"/>
            <a:ext cx="3312368" cy="4608512"/>
          </a:xfrm>
          <a:prstGeom prst="rect">
            <a:avLst/>
          </a:prstGeom>
        </p:spPr>
      </p:pic>
      <p:pic>
        <p:nvPicPr>
          <p:cNvPr id="34818" name="Picture 2" descr="https://sun9-42.userapi.com/impg/yju6_Z0AvCkwBOyIs4q-ywO3IbCxUbJek24aOA/OspXZL_gYtA.jpg?size=720x960&amp;quality=95&amp;sign=67f88ebba70206889e5dfebfbe40481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916832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детей в районном конкурсе «Засветись»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Быкова Люба 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AutoShape 2" descr="https://mail.yandex.ru/message_part/NTKOTaiXdls.jpg?_uid=82046412&amp;name=NTKOTaiXdls.jpg&amp;hid=1.2&amp;ids=17423301058392332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844824"/>
            <a:ext cx="2521264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44824"/>
            <a:ext cx="311554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Конкурсе макетов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«Мой безопасный город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место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61976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3707608" cy="24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sun9-50.userapi.com/impg/tpnnP2d8XoRmbEQI_vscig08rDyNsRvEV5bFgQ/E0kCcFM4QCU.jpg?size=807x1080&amp;quality=95&amp;sign=c3d84bb2cbae520a8115055eda6b401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64904"/>
            <a:ext cx="2744105" cy="3672408"/>
          </a:xfrm>
          <a:prstGeom prst="rect">
            <a:avLst/>
          </a:prstGeom>
          <a:noFill/>
        </p:spPr>
      </p:pic>
      <p:pic>
        <p:nvPicPr>
          <p:cNvPr id="4100" name="Picture 4" descr="https://sun9-36.userapi.com/impg/wyMIiCJpeOBu0RWaMEZlS2gfUhDlxeJlZVq0fg/iSMT1Yvx75A.jpg?size=827x939&amp;quality=95&amp;sign=951b094dbe55e6f0290e63978e651e2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64904"/>
            <a:ext cx="3149858" cy="35764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Районный конкурс «Безопасное колесо-2021» -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место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Быкова Люба 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«Знание основ медицинской помощи пострадавшим в ДТП»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Сенькова Вика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«Знатоки ПДД»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Награждение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«БЕЗОПАСНОЕ КОЛЕСО-2021»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s://sun9-86.userapi.com/impg/KQmjlUavUwt4RIV5myvJNttWhWJSGMiwGCfhnA/MpETwDDxQGI.jpg?size=827x719&amp;quality=95&amp;sign=4cccf36bb0b173754a7fc271cf5fb70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628800"/>
            <a:ext cx="5390984" cy="4686963"/>
          </a:xfrm>
          <a:prstGeom prst="rect">
            <a:avLst/>
          </a:prstGeom>
          <a:noFill/>
        </p:spPr>
      </p:pic>
      <p:pic>
        <p:nvPicPr>
          <p:cNvPr id="25603" name="Picture 3" descr="C:\Users\ASUS\Pictures\грамоты 2022\img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353461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Повышаю квалификацию, принимаю участие в мероприятиях разного уровня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580526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   </a:t>
            </a:r>
            <a:endParaRPr lang="ru-RU" sz="2400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9699" name="Picture 3" descr="C:\Users\ASUS\Pictures\грамоты 2022\img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331640" y="1340768"/>
            <a:ext cx="1728192" cy="2363092"/>
          </a:xfrm>
          <a:prstGeom prst="rect">
            <a:avLst/>
          </a:prstGeom>
          <a:noFill/>
        </p:spPr>
      </p:pic>
      <p:pic>
        <p:nvPicPr>
          <p:cNvPr id="29700" name="Picture 4" descr="C:\Users\ASUS\Pictures\грамоты 2022\img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13754" y="3226806"/>
            <a:ext cx="2178893" cy="3159345"/>
          </a:xfrm>
          <a:prstGeom prst="rect">
            <a:avLst/>
          </a:prstGeom>
          <a:noFill/>
        </p:spPr>
      </p:pic>
      <p:pic>
        <p:nvPicPr>
          <p:cNvPr id="29701" name="Picture 5" descr="C:\Users\ASUS\Pictures\грамоты 2022\img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320322" y="3600561"/>
            <a:ext cx="2150439" cy="3103464"/>
          </a:xfrm>
          <a:prstGeom prst="rect">
            <a:avLst/>
          </a:prstGeom>
          <a:noFill/>
        </p:spPr>
      </p:pic>
      <p:pic>
        <p:nvPicPr>
          <p:cNvPr id="29702" name="Picture 6" descr="C:\Users\ASUS\Pictures\грамоты 2022\img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73101" y="4092195"/>
            <a:ext cx="1876239" cy="2566072"/>
          </a:xfrm>
          <a:prstGeom prst="rect">
            <a:avLst/>
          </a:prstGeom>
          <a:noFill/>
        </p:spPr>
      </p:pic>
      <p:pic>
        <p:nvPicPr>
          <p:cNvPr id="29703" name="Picture 7" descr="C:\Users\ASUS\Pictures\грамоты 2022\img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209368" y="4228361"/>
            <a:ext cx="1949404" cy="2664296"/>
          </a:xfrm>
          <a:prstGeom prst="rect">
            <a:avLst/>
          </a:prstGeom>
          <a:noFill/>
        </p:spPr>
      </p:pic>
      <p:pic>
        <p:nvPicPr>
          <p:cNvPr id="29704" name="Picture 8" descr="C:\Users\ASUS\Pictures\грамоты 2022\img0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1484784"/>
            <a:ext cx="2328471" cy="2604563"/>
          </a:xfrm>
          <a:prstGeom prst="rect">
            <a:avLst/>
          </a:prstGeom>
          <a:noFill/>
        </p:spPr>
      </p:pic>
      <p:pic>
        <p:nvPicPr>
          <p:cNvPr id="29705" name="Picture 9" descr="C:\Users\ASUS\Pictures\грамоты 2022\img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1556792"/>
            <a:ext cx="1844811" cy="2834928"/>
          </a:xfrm>
          <a:prstGeom prst="rect">
            <a:avLst/>
          </a:prstGeom>
          <a:noFill/>
        </p:spPr>
      </p:pic>
      <p:pic>
        <p:nvPicPr>
          <p:cNvPr id="29706" name="Picture 10" descr="C:\Users\ASUS\Pictures\грамоты 2022\img0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1556792"/>
            <a:ext cx="1829420" cy="2546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692696"/>
            <a:ext cx="856895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Хороший учитель побуждает, но не заставляет,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показывает путь, но не доводит до конца.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(Конфуций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задача педагогов дополнительного образования – выбрать методы и формы организации работы с детьми, инновационные педагогические технологии, которые оптимально соответствуют поставленной цели развития личности.  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из таких технологий является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ТРИЗ - метод.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47667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latin typeface="Arial Black" pitchFamily="34" charset="0"/>
                <a:cs typeface="Times New Roman" pitchFamily="18" charset="0"/>
              </a:rPr>
              <a:t>Лауреат молодежной премии </a:t>
            </a:r>
            <a:r>
              <a:rPr lang="ru-RU" sz="2800" b="1" dirty="0" err="1" smtClean="0">
                <a:latin typeface="Arial Black" pitchFamily="34" charset="0"/>
                <a:cs typeface="Times New Roman" pitchFamily="18" charset="0"/>
              </a:rPr>
              <a:t>Кетовского</a:t>
            </a:r>
            <a:r>
              <a:rPr lang="ru-RU" sz="2800" b="1" dirty="0" smtClean="0">
                <a:latin typeface="Arial Black" pitchFamily="34" charset="0"/>
                <a:cs typeface="Times New Roman" pitchFamily="18" charset="0"/>
              </a:rPr>
              <a:t> района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436096" y="1844824"/>
            <a:ext cx="2736304" cy="3888432"/>
          </a:xfrm>
          <a:prstGeom prst="rect">
            <a:avLst/>
          </a:prstGeom>
        </p:spPr>
      </p:pic>
      <p:pic>
        <p:nvPicPr>
          <p:cNvPr id="29698" name="Picture 2" descr="https://sun9-60.userapi.com/impg/RjbcRgQ43asp7HJ-Yfh4jXmvRgDiVJLicsF3OQ/njMvRijjZKg.jpg?size=828x837&amp;quality=95&amp;sign=1fa29801b67973d3bd138a8fe9cb87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72816"/>
            <a:ext cx="3917854" cy="39604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99592" y="580526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   </a:t>
            </a:r>
            <a:endParaRPr lang="ru-RU" sz="2400" b="1" dirty="0"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Благодарственные </a:t>
            </a:r>
            <a:r>
              <a:rPr lang="ru-RU" sz="2800" dirty="0"/>
              <a:t>письма за помощь в организации олимпиады «Безопасные дороги».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C:\Users\ASUS\Pictures\грамоты 2022\img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00808"/>
            <a:ext cx="2808312" cy="4163007"/>
          </a:xfrm>
          <a:prstGeom prst="rect">
            <a:avLst/>
          </a:prstGeom>
          <a:noFill/>
        </p:spPr>
      </p:pic>
      <p:pic>
        <p:nvPicPr>
          <p:cNvPr id="28676" name="Picture 4" descr="C:\Users\ASUS\Pictures\грамоты 2022\img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2643990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2020 год. Благодарственное письмо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Департамента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образования и науки Курганской области за добросовестный труд, активную жизненную позицию, успехи, достигнутые в деле, за вклад в социально значимую и общественную деятельность на территории Курганской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области.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3212976"/>
            <a:ext cx="2101913" cy="3024336"/>
          </a:xfrm>
          <a:prstGeom prst="rect">
            <a:avLst/>
          </a:prstGeom>
        </p:spPr>
      </p:pic>
      <p:pic>
        <p:nvPicPr>
          <p:cNvPr id="27650" name="Picture 2" descr="https://sun9-32.userapi.com/impg/lUwwBCqk7jiBA-raAWvnJG1ApehBC_tCrKwG5A/nkoBlzYUNY8.jpg?size=827x860&amp;quality=95&amp;sign=f8f6250de825894fa1e1047cc8bade8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140968"/>
            <a:ext cx="3046775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Весной 2021 г. делилась опытом работы в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двух семинарах: областном и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районном.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7824" y="5301208"/>
            <a:ext cx="59046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 Black" pitchFamily="34" charset="0"/>
              </a:rPr>
              <a:t>2. «Организация работы по профилактике дорожного травматизма в </a:t>
            </a:r>
            <a:r>
              <a:rPr lang="ru-RU" sz="2000" dirty="0" err="1" smtClean="0">
                <a:latin typeface="Arial Black" pitchFamily="34" charset="0"/>
              </a:rPr>
              <a:t>Кетовском</a:t>
            </a:r>
            <a:r>
              <a:rPr lang="ru-RU" sz="2000" dirty="0" smtClean="0">
                <a:latin typeface="Arial Black" pitchFamily="34" charset="0"/>
              </a:rPr>
              <a:t> районе». </a:t>
            </a:r>
          </a:p>
          <a:p>
            <a:endParaRPr lang="ru-RU" dirty="0"/>
          </a:p>
        </p:txBody>
      </p:sp>
      <p:pic>
        <p:nvPicPr>
          <p:cNvPr id="26625" name="Picture 1" descr="C:\Users\ASUS\Pictures\грамоты 2022\img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559246"/>
            <a:ext cx="2472096" cy="3768926"/>
          </a:xfrm>
          <a:prstGeom prst="rect">
            <a:avLst/>
          </a:prstGeom>
          <a:noFill/>
        </p:spPr>
      </p:pic>
      <p:pic>
        <p:nvPicPr>
          <p:cNvPr id="26626" name="Picture 2" descr="C:\Users\ASUS\Pictures\грамоты 2022\img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3928"/>
            <a:ext cx="2736304" cy="390673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1556792"/>
            <a:ext cx="64807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«Современные методики формирования навыков безопасного поведения детей в дорожно-транспортной среде»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404664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всероссийского конкурса «Лучший педагог по обучению основам безопасного поведения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дорогах-2020»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14125" y="1038403"/>
            <a:ext cx="4336296" cy="60931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196752"/>
            <a:ext cx="5040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Финалист Всероссийского конкурса 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«Лучший педагог по обучению основам безопасного поведения на дорогах-2021»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ASUS\Pictures\грамоты 2022\img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1" y="836712"/>
            <a:ext cx="3665331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47667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5" y="951746"/>
            <a:ext cx="82089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детства радостен и тонок, как флейты плавающий звук.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 смеётся мне ребёнок, я знаю, что не зря живу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https://printonic.ru/uploads/images/2016/04/15/img_5710ad9f00c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36912"/>
            <a:ext cx="5305502" cy="3511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764704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ТРИЗ – теория решения изобретательских задач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s://www.pngitem.com/pimgs/m/284-2845812_thinking-kids-clipart-transparent-png-insights-about-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140968"/>
            <a:ext cx="4066649" cy="3272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4969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 ТРИЗ: развитие гибкого мышления и фантазии, способности решать сложные задачи изящным и эффективным способами.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ТРИЗовские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игры заставляют ребёнка думать, делать выводы и умозаключения.  Работа над любым творческим заданием переводит знания, умения и навыки на уровень компетентности.</a:t>
            </a:r>
          </a:p>
        </p:txBody>
      </p:sp>
      <p:pic>
        <p:nvPicPr>
          <p:cNvPr id="11270" name="Picture 6" descr="https://e7.pngegg.com/pngimages/178/925/png-clipart-cartoon-graphy-the-little-boy-wanted-to-question-child-photograph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493118"/>
            <a:ext cx="2188586" cy="1945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риемы ТРИЗ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«Мозговой штурм»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«Каталог»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-»Маленькие человечки»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«Золотая рыбка»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«Робинзона»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Хорошо - плохо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Что умеет делать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Все в мире перепуталось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что похоже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Волшебный светофор»</a:t>
            </a:r>
          </a:p>
        </p:txBody>
      </p:sp>
      <p:pic>
        <p:nvPicPr>
          <p:cNvPr id="10242" name="Picture 2" descr="https://e7.pngegg.com/pngimages/178/925/png-clipart-cartoon-graphy-the-little-boy-wanted-to-question-child-photograph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3273903" cy="2910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88204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Данная технология позволяет использовать нам нетрадиционные формы работы, которые ставят ребенка в позицию думающего человека.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thumbs.dreamstime.com/b/%D0%B4%D0%B5%D1%82%D0%B8-%D1%88%D0%B0%D1%80%D0%B6%D0%B0-%D1%83%D0%BC%D0%B0%D1%8F-%D1%81-%D0%B1%D0%B5-%D1%8B%D0%BC-%D0%BF%D1%83%D0%B7%D1%8B%D1%80%D0%B5%D0%BC-5124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348880"/>
            <a:ext cx="3882686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88204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Длительность работы над опытом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этап. Аналитический (с сентября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года по декабрь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года).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Идет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обнаружение проблемы, формулирование цели, анализ специальной литературы и имеющихся внутренних и внешних условий в ОУ, подбор мониторингового материала.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этап. Практический (с января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январь 2022 года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Внедрение ТРИЗ технологии на дополнительных  занятиях объединения ЮИД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этап. Обобщающий (с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февраля 2022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года по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сентябрь 2022 года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Проведением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заключительного мониторинга, обобщение опыта.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5689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 повышение уровня мотивации к занятиям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ЮИД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расширение диапазона занятий с применением ТРИЗ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методов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Повышение мотивации к участию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различных конкурсах 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выставках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myslide.ru/documents_4/5bd7925046193ba51b6eddb074d7559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Уровень  интереса посещения занятий объединения у детей 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827584" y="1484784"/>
          <a:ext cx="770485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711</Words>
  <Application>Microsoft Office PowerPoint</Application>
  <PresentationFormat>Экран (4:3)</PresentationFormat>
  <Paragraphs>147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1</cp:revision>
  <dcterms:created xsi:type="dcterms:W3CDTF">2022-03-13T13:00:47Z</dcterms:created>
  <dcterms:modified xsi:type="dcterms:W3CDTF">2022-03-13T13:01:50Z</dcterms:modified>
</cp:coreProperties>
</file>