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73" r:id="rId3"/>
    <p:sldId id="281" r:id="rId4"/>
    <p:sldId id="308" r:id="rId5"/>
    <p:sldId id="283" r:id="rId6"/>
    <p:sldId id="309" r:id="rId7"/>
    <p:sldId id="310" r:id="rId8"/>
    <p:sldId id="280" r:id="rId9"/>
    <p:sldId id="302" r:id="rId10"/>
    <p:sldId id="282" r:id="rId11"/>
    <p:sldId id="31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5" autoAdjust="0"/>
    <p:restoredTop sz="94660"/>
  </p:normalViewPr>
  <p:slideViewPr>
    <p:cSldViewPr>
      <p:cViewPr varScale="1">
        <p:scale>
          <a:sx n="82" d="100"/>
          <a:sy n="82" d="100"/>
        </p:scale>
        <p:origin x="1522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5692C-DDCC-4752-AB69-AC006625DD10}" type="datetimeFigureOut">
              <a:rPr lang="ru-RU" smtClean="0"/>
              <a:pPr/>
              <a:t>11.03.2022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E0ED-A892-4FE5-9584-CC5E495BFA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5692C-DDCC-4752-AB69-AC006625DD10}" type="datetimeFigureOut">
              <a:rPr lang="ru-RU" smtClean="0"/>
              <a:pPr/>
              <a:t>11.03.2022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E0ED-A892-4FE5-9584-CC5E495BFA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5692C-DDCC-4752-AB69-AC006625DD10}" type="datetimeFigureOut">
              <a:rPr lang="ru-RU" smtClean="0"/>
              <a:pPr/>
              <a:t>11.03.2022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E0ED-A892-4FE5-9584-CC5E495BFA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5692C-DDCC-4752-AB69-AC006625DD10}" type="datetimeFigureOut">
              <a:rPr lang="ru-RU" smtClean="0"/>
              <a:pPr/>
              <a:t>11.03.2022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E0ED-A892-4FE5-9584-CC5E495BFA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5692C-DDCC-4752-AB69-AC006625DD10}" type="datetimeFigureOut">
              <a:rPr lang="ru-RU" smtClean="0"/>
              <a:pPr/>
              <a:t>11.03.2022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E0ED-A892-4FE5-9584-CC5E495BFA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5692C-DDCC-4752-AB69-AC006625DD10}" type="datetimeFigureOut">
              <a:rPr lang="ru-RU" smtClean="0"/>
              <a:pPr/>
              <a:t>11.03.2022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E0ED-A892-4FE5-9584-CC5E495BFA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5692C-DDCC-4752-AB69-AC006625DD10}" type="datetimeFigureOut">
              <a:rPr lang="ru-RU" smtClean="0"/>
              <a:pPr/>
              <a:t>11.03.2022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E0ED-A892-4FE5-9584-CC5E495BFA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5692C-DDCC-4752-AB69-AC006625DD10}" type="datetimeFigureOut">
              <a:rPr lang="ru-RU" smtClean="0"/>
              <a:pPr/>
              <a:t>11.03.2022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E0ED-A892-4FE5-9584-CC5E495BFA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5692C-DDCC-4752-AB69-AC006625DD10}" type="datetimeFigureOut">
              <a:rPr lang="ru-RU" smtClean="0"/>
              <a:pPr/>
              <a:t>11.03.2022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E0ED-A892-4FE5-9584-CC5E495BFA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5692C-DDCC-4752-AB69-AC006625DD10}" type="datetimeFigureOut">
              <a:rPr lang="ru-RU" smtClean="0"/>
              <a:pPr/>
              <a:t>11.03.2022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E0ED-A892-4FE5-9584-CC5E495BFA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5692C-DDCC-4752-AB69-AC006625DD10}" type="datetimeFigureOut">
              <a:rPr lang="ru-RU" smtClean="0"/>
              <a:pPr/>
              <a:t>11.03.2022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E0ED-A892-4FE5-9584-CC5E495BFA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5692C-DDCC-4752-AB69-AC006625DD10}" type="datetimeFigureOut">
              <a:rPr lang="ru-RU" smtClean="0"/>
              <a:pPr/>
              <a:t>11.03.2022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9E0ED-A892-4FE5-9584-CC5E495BFAD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lschool45.ru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vk.com/rmc45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vk.com/rmc45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E6E95120-A25A-4EFD-B7EA-4BF13895FA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048" y="285728"/>
            <a:ext cx="2381250" cy="600075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8FEF537-7C09-459E-A1F7-442B8E750F17}"/>
              </a:ext>
            </a:extLst>
          </p:cNvPr>
          <p:cNvSpPr txBox="1"/>
          <p:nvPr/>
        </p:nvSpPr>
        <p:spPr>
          <a:xfrm>
            <a:off x="2500298" y="357166"/>
            <a:ext cx="6286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cs typeface="Arial" pitchFamily="34" charset="0"/>
              </a:rPr>
              <a:t>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A437DD5-E014-493C-9C71-A712E7611907}"/>
              </a:ext>
            </a:extLst>
          </p:cNvPr>
          <p:cNvSpPr/>
          <p:nvPr/>
        </p:nvSpPr>
        <p:spPr>
          <a:xfrm>
            <a:off x="1928794" y="2357430"/>
            <a:ext cx="675800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>
                <a:solidFill>
                  <a:srgbClr val="00B0F0"/>
                </a:solidFill>
              </a:rPr>
              <a:t> </a:t>
            </a:r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00298" y="285728"/>
            <a:ext cx="6186502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Департамент образования и науки Курганской области</a:t>
            </a:r>
          </a:p>
          <a:p>
            <a:pPr algn="ctr"/>
            <a:r>
              <a:rPr lang="ru-RU" b="1" dirty="0"/>
              <a:t>УГИБДД УМВД России по Курганской области</a:t>
            </a:r>
          </a:p>
          <a:p>
            <a:pPr algn="ctr"/>
            <a:r>
              <a:rPr lang="ru-RU" b="1" dirty="0"/>
              <a:t>Государственное нетиповое образовательное учреждение Курганской области</a:t>
            </a:r>
          </a:p>
          <a:p>
            <a:pPr algn="ctr"/>
            <a:r>
              <a:rPr lang="ru-RU" b="1" dirty="0"/>
              <a:t> «Центр развития современных компетенций»</a:t>
            </a:r>
          </a:p>
          <a:p>
            <a:pPr algn="ctr"/>
            <a:endParaRPr lang="ru-RU" sz="1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1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Современные методики формирования навыков безопасного поведения детей в дорожно-транспортной среде </a:t>
            </a:r>
          </a:p>
          <a:p>
            <a:pPr algn="ctr"/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latin typeface="Arial" pitchFamily="34" charset="0"/>
              <a:cs typeface="Arial" pitchFamily="34" charset="0"/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ctr"/>
            <a:r>
              <a:rPr lang="ru-RU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ВКонтакте</a:t>
            </a: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«Региональный модельный центр </a:t>
            </a:r>
          </a:p>
          <a:p>
            <a:pPr algn="ctr"/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Курганская область» </a:t>
            </a:r>
            <a:r>
              <a:rPr lang="ru-RU" sz="2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algn="ctr"/>
            <a:endParaRPr lang="ru-RU" sz="2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latin typeface="Arial" pitchFamily="34" charset="0"/>
              <a:cs typeface="Arial" pitchFamily="34" charset="0"/>
              <a:hlinkClick r:id="rId4"/>
            </a:endParaRPr>
          </a:p>
          <a:p>
            <a:pPr algn="ctr"/>
            <a:r>
              <a:rPr lang="ru-RU" sz="2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Arial" pitchFamily="34" charset="0"/>
                <a:cs typeface="Arial" pitchFamily="34" charset="0"/>
                <a:hlinkClick r:id="rId4"/>
              </a:rPr>
              <a:t>https://vk.com/rmc45</a:t>
            </a:r>
            <a:endParaRPr lang="ru-RU" sz="2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1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2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Курган, 2022 г.</a:t>
            </a:r>
          </a:p>
          <a:p>
            <a:pPr algn="ctr"/>
            <a:endParaRPr lang="ru-RU" sz="2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627784" y="1438625"/>
            <a:ext cx="62865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459526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E6E95120-A25A-4EFD-B7EA-4BF13895FA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048" y="285728"/>
            <a:ext cx="2381250" cy="600075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8FEF537-7C09-459E-A1F7-442B8E750F17}"/>
              </a:ext>
            </a:extLst>
          </p:cNvPr>
          <p:cNvSpPr txBox="1"/>
          <p:nvPr/>
        </p:nvSpPr>
        <p:spPr>
          <a:xfrm>
            <a:off x="2500298" y="357166"/>
            <a:ext cx="6286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cs typeface="Arial" pitchFamily="34" charset="0"/>
              </a:rPr>
              <a:t>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A437DD5-E014-493C-9C71-A712E7611907}"/>
              </a:ext>
            </a:extLst>
          </p:cNvPr>
          <p:cNvSpPr/>
          <p:nvPr/>
        </p:nvSpPr>
        <p:spPr>
          <a:xfrm>
            <a:off x="1928794" y="2357430"/>
            <a:ext cx="675800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>
                <a:solidFill>
                  <a:srgbClr val="00B0F0"/>
                </a:solidFill>
              </a:rPr>
              <a:t> </a:t>
            </a:r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632770" y="908720"/>
            <a:ext cx="639218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Возможные модели создания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отрядов ЮИД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Одноступенчатая модель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Многоступенчатая модель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Разновозрастная модель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Интегрированная модель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Клубная (комплексная) модель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Общегородская (районная, муниципальная) модель</a:t>
            </a:r>
          </a:p>
        </p:txBody>
      </p:sp>
    </p:spTree>
    <p:extLst>
      <p:ext uri="{BB962C8B-B14F-4D97-AF65-F5344CB8AC3E}">
        <p14:creationId xmlns:p14="http://schemas.microsoft.com/office/powerpoint/2010/main" val="32659259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E6E95120-A25A-4EFD-B7EA-4BF13895FA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048" y="285728"/>
            <a:ext cx="2381250" cy="600075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8FEF537-7C09-459E-A1F7-442B8E750F17}"/>
              </a:ext>
            </a:extLst>
          </p:cNvPr>
          <p:cNvSpPr txBox="1"/>
          <p:nvPr/>
        </p:nvSpPr>
        <p:spPr>
          <a:xfrm>
            <a:off x="2500298" y="357166"/>
            <a:ext cx="6286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cs typeface="Arial" pitchFamily="34" charset="0"/>
              </a:rPr>
              <a:t>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A437DD5-E014-493C-9C71-A712E7611907}"/>
              </a:ext>
            </a:extLst>
          </p:cNvPr>
          <p:cNvSpPr/>
          <p:nvPr/>
        </p:nvSpPr>
        <p:spPr>
          <a:xfrm>
            <a:off x="1928794" y="2357430"/>
            <a:ext cx="675800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>
                <a:solidFill>
                  <a:srgbClr val="00B0F0"/>
                </a:solidFill>
              </a:rPr>
              <a:t> </a:t>
            </a:r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3108" y="285728"/>
            <a:ext cx="6543692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Департамент образования и науки Курганской области</a:t>
            </a:r>
          </a:p>
          <a:p>
            <a:pPr algn="ctr"/>
            <a:r>
              <a:rPr lang="ru-RU" b="1" dirty="0"/>
              <a:t>УГИБДД УМВД России по Курганской области</a:t>
            </a:r>
          </a:p>
          <a:p>
            <a:pPr algn="ctr"/>
            <a:r>
              <a:rPr lang="ru-RU" b="1" dirty="0"/>
              <a:t>Государственное нетиповое образовательное учреждение Курганской области</a:t>
            </a:r>
          </a:p>
          <a:p>
            <a:pPr algn="ctr"/>
            <a:r>
              <a:rPr lang="ru-RU" b="1" dirty="0"/>
              <a:t> «Центр развития современных компетенций»</a:t>
            </a:r>
          </a:p>
          <a:p>
            <a:pPr algn="ctr"/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Современные методики формирования навыков безопасного поведения детей в дорожно-транспортной среде </a:t>
            </a:r>
          </a:p>
          <a:p>
            <a:pPr algn="ctr"/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ВКонтакте</a:t>
            </a: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«Региональный модельный центр Курганская область» </a:t>
            </a:r>
            <a:r>
              <a:rPr lang="ru-RU" sz="2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algn="ctr"/>
            <a:r>
              <a:rPr lang="ru-RU" sz="2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Arial" pitchFamily="34" charset="0"/>
                <a:cs typeface="Arial" pitchFamily="34" charset="0"/>
                <a:hlinkClick r:id="rId3"/>
              </a:rPr>
              <a:t>https://vk.com/rmc45</a:t>
            </a:r>
            <a:endParaRPr lang="ru-RU" sz="2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2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2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Курган, 2022 г.</a:t>
            </a:r>
          </a:p>
          <a:p>
            <a:pPr algn="ctr"/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627784" y="1438625"/>
            <a:ext cx="62865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17467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E6E95120-A25A-4EFD-B7EA-4BF13895FA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048" y="341344"/>
            <a:ext cx="2381250" cy="600075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8FEF537-7C09-459E-A1F7-442B8E750F17}"/>
              </a:ext>
            </a:extLst>
          </p:cNvPr>
          <p:cNvSpPr txBox="1"/>
          <p:nvPr/>
        </p:nvSpPr>
        <p:spPr>
          <a:xfrm>
            <a:off x="2500298" y="357166"/>
            <a:ext cx="6286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cs typeface="Arial" pitchFamily="34" charset="0"/>
              </a:rPr>
              <a:t>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A437DD5-E014-493C-9C71-A712E7611907}"/>
              </a:ext>
            </a:extLst>
          </p:cNvPr>
          <p:cNvSpPr/>
          <p:nvPr/>
        </p:nvSpPr>
        <p:spPr>
          <a:xfrm>
            <a:off x="1928794" y="2357430"/>
            <a:ext cx="675800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>
                <a:solidFill>
                  <a:srgbClr val="00B0F0"/>
                </a:solidFill>
              </a:rPr>
              <a:t> </a:t>
            </a:r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434114" y="1607471"/>
            <a:ext cx="629760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Организационно-нормативный аспект деятельности отрядов Юных инспекторов движения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28271" y="4621238"/>
            <a:ext cx="443086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Arial" pitchFamily="34" charset="0"/>
                <a:cs typeface="Arial" pitchFamily="34" charset="0"/>
              </a:rPr>
              <a:t>Архипова Светлана Юрьевна, руководитель Регионального модельного центра дополнительного образования детей в Курганской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2903004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E6E95120-A25A-4EFD-B7EA-4BF13895FA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048" y="285728"/>
            <a:ext cx="2381250" cy="600075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8FEF537-7C09-459E-A1F7-442B8E750F17}"/>
              </a:ext>
            </a:extLst>
          </p:cNvPr>
          <p:cNvSpPr txBox="1"/>
          <p:nvPr/>
        </p:nvSpPr>
        <p:spPr>
          <a:xfrm>
            <a:off x="2699792" y="404664"/>
            <a:ext cx="632516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Документы, регламентирующие деятельность отрядов ЮИД:</a:t>
            </a:r>
          </a:p>
          <a:p>
            <a:pPr algn="ctr"/>
            <a:endParaRPr lang="ru-RU" sz="2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Конституция Российской Федерации;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Федеральный закон от 19 мая 1995 г. № 82- ФЗ «Об общественных объединениях»;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Федеральный закон от 28 июня 1995 г. № 98-ФЗ (ред. от 30.12.2020 г.) «О государственной поддержке молодежных и детских общественных объединений»;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Федеральный закон от 10 декабря 1995 г. № 196-ФЗ (ред. от 29.11.2021 г.) «О безопасности дорожного движения»;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Федеральный закон от 29 декабря 2012 г. № 273-ФЗ (ред. от 30.12.2021 г.) «Об образовании в Российской Федерации»;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Постановление Правительства Российской Федерации от 23 октября 1993 г. № 1090 (ред. от 31.12.2020 г.) «О Правилах дорожного движения»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A437DD5-E014-493C-9C71-A712E7611907}"/>
              </a:ext>
            </a:extLst>
          </p:cNvPr>
          <p:cNvSpPr/>
          <p:nvPr/>
        </p:nvSpPr>
        <p:spPr>
          <a:xfrm>
            <a:off x="1928794" y="2357430"/>
            <a:ext cx="675800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>
                <a:solidFill>
                  <a:srgbClr val="00B0F0"/>
                </a:solidFill>
              </a:rPr>
              <a:t> </a:t>
            </a:r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4827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E6E95120-A25A-4EFD-B7EA-4BF13895FA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048" y="285728"/>
            <a:ext cx="2381250" cy="600075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8FEF537-7C09-459E-A1F7-442B8E750F17}"/>
              </a:ext>
            </a:extLst>
          </p:cNvPr>
          <p:cNvSpPr txBox="1"/>
          <p:nvPr/>
        </p:nvSpPr>
        <p:spPr>
          <a:xfrm>
            <a:off x="2555776" y="1259175"/>
            <a:ext cx="632516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Организационно-педагогические основы создания и организации деятельности отрядов ЮИД определены:</a:t>
            </a:r>
          </a:p>
          <a:p>
            <a:pPr algn="just"/>
            <a:endParaRPr lang="ru-RU" sz="2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Стратегией развития воспитания в Российской Федерации (утверждена распоряжением Правительства Российской Федерации от 29.05. 2015 г. № 996-р);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Стратегией безопасности дорожного движения на 2018-2024 гг. (утверждена распоряжением Правительства Российской Федерации от 8 января 2018 г. №1-р)</a:t>
            </a:r>
          </a:p>
          <a:p>
            <a:pPr algn="ctr"/>
            <a:endParaRPr lang="ru-RU" sz="2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A437DD5-E014-493C-9C71-A712E7611907}"/>
              </a:ext>
            </a:extLst>
          </p:cNvPr>
          <p:cNvSpPr/>
          <p:nvPr/>
        </p:nvSpPr>
        <p:spPr>
          <a:xfrm>
            <a:off x="1928794" y="2357430"/>
            <a:ext cx="675800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>
                <a:solidFill>
                  <a:srgbClr val="00B0F0"/>
                </a:solidFill>
              </a:rPr>
              <a:t> </a:t>
            </a:r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596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E6E95120-A25A-4EFD-B7EA-4BF13895FA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048" y="285728"/>
            <a:ext cx="2381250" cy="6000750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A437DD5-E014-493C-9C71-A712E7611907}"/>
              </a:ext>
            </a:extLst>
          </p:cNvPr>
          <p:cNvSpPr/>
          <p:nvPr/>
        </p:nvSpPr>
        <p:spPr>
          <a:xfrm>
            <a:off x="1928794" y="2357430"/>
            <a:ext cx="675800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>
                <a:solidFill>
                  <a:srgbClr val="00B0F0"/>
                </a:solidFill>
              </a:rPr>
              <a:t> </a:t>
            </a:r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2672" y="147916"/>
            <a:ext cx="6392182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Алгоритм создания отряда ЮИД на базе образовательной организации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По инициативе администрации образовательной организации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Руководитель образовательной организации (инициатива) - Педагогический совет (обсуждение, согласование, решения) - Кандидат в руководители отряда ЮИД (предложения о создании отряда ЮИД) - Орган школьного (ученического) самоуправления (обсуждение, согласование, решения) - Отряд ЮИД (формирование) - Руководитель образовательной организации (утверждение локальных актов) - Орган школьного самоуправления и отряд ЮИД (взаимодействие)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1657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E6E95120-A25A-4EFD-B7EA-4BF13895FA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048" y="285728"/>
            <a:ext cx="2381250" cy="6000750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A437DD5-E014-493C-9C71-A712E7611907}"/>
              </a:ext>
            </a:extLst>
          </p:cNvPr>
          <p:cNvSpPr/>
          <p:nvPr/>
        </p:nvSpPr>
        <p:spPr>
          <a:xfrm>
            <a:off x="1928794" y="2357430"/>
            <a:ext cx="675800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>
                <a:solidFill>
                  <a:srgbClr val="00B0F0"/>
                </a:solidFill>
              </a:rPr>
              <a:t> </a:t>
            </a:r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2672" y="147916"/>
            <a:ext cx="6392182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Алгоритм создания отряда ЮИД на базе образовательной организации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По инициативе педагогического работника образовательной организации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Педагогический работник (инициатива) - Заинтересованные дети (согласие) - Орган школьного самоуправления (поддержка) - Руководитель образовательной организации (решение) - Педагогический совет (обсуждение, согласование) - Отряд ЮИД (формирование) - Руководитель образовательной организации (утверждение локальных актов) - Орган школьного (ученического) самоуправления (взаимодействие с отрядом ЮИД).</a:t>
            </a:r>
          </a:p>
        </p:txBody>
      </p:sp>
    </p:spTree>
    <p:extLst>
      <p:ext uri="{BB962C8B-B14F-4D97-AF65-F5344CB8AC3E}">
        <p14:creationId xmlns:p14="http://schemas.microsoft.com/office/powerpoint/2010/main" val="3608082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E6E95120-A25A-4EFD-B7EA-4BF13895FA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048" y="285728"/>
            <a:ext cx="2381250" cy="6000750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A437DD5-E014-493C-9C71-A712E7611907}"/>
              </a:ext>
            </a:extLst>
          </p:cNvPr>
          <p:cNvSpPr/>
          <p:nvPr/>
        </p:nvSpPr>
        <p:spPr>
          <a:xfrm>
            <a:off x="1928794" y="2357430"/>
            <a:ext cx="675800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>
                <a:solidFill>
                  <a:srgbClr val="00B0F0"/>
                </a:solidFill>
              </a:rPr>
              <a:t> </a:t>
            </a:r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2672" y="147916"/>
            <a:ext cx="6392182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Алгоритм создания отряда ЮИД на базе образовательной организации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По инициативе обучающихся образовательной организации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Обучающиеся (инициатива) - Орган школьного самоуправления + Педагогический работник (обсуждение инициативы и согласование решения) - Руководитель образовательной организации (поддержка инициативы) - Педагогический совет (обсуждение, согласование решения) - Руководитель образовательной организации (утверждение локальных актов) - Орган школьного самоуправления (общее управление) - Педагогический работник (координация).</a:t>
            </a:r>
          </a:p>
        </p:txBody>
      </p:sp>
    </p:spTree>
    <p:extLst>
      <p:ext uri="{BB962C8B-B14F-4D97-AF65-F5344CB8AC3E}">
        <p14:creationId xmlns:p14="http://schemas.microsoft.com/office/powerpoint/2010/main" val="1044487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E6E95120-A25A-4EFD-B7EA-4BF13895FA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048" y="285728"/>
            <a:ext cx="2381250" cy="600075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8FEF537-7C09-459E-A1F7-442B8E750F17}"/>
              </a:ext>
            </a:extLst>
          </p:cNvPr>
          <p:cNvSpPr txBox="1"/>
          <p:nvPr/>
        </p:nvSpPr>
        <p:spPr>
          <a:xfrm>
            <a:off x="2500298" y="357166"/>
            <a:ext cx="6286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cs typeface="Arial" pitchFamily="34" charset="0"/>
              </a:rPr>
              <a:t>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A437DD5-E014-493C-9C71-A712E7611907}"/>
              </a:ext>
            </a:extLst>
          </p:cNvPr>
          <p:cNvSpPr/>
          <p:nvPr/>
        </p:nvSpPr>
        <p:spPr>
          <a:xfrm>
            <a:off x="1928794" y="2357430"/>
            <a:ext cx="675800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>
                <a:solidFill>
                  <a:srgbClr val="00B0F0"/>
                </a:solidFill>
              </a:rPr>
              <a:t> </a:t>
            </a:r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00298" y="571522"/>
            <a:ext cx="639218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Примерный перечень документации отряда ЮИД:</a:t>
            </a:r>
          </a:p>
          <a:p>
            <a:pPr lvl="0" algn="ctr"/>
            <a:endParaRPr lang="ru-RU" sz="1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algn="just">
              <a:buFontTx/>
              <a:buChar char="-"/>
            </a:pPr>
            <a:r>
              <a:rPr lang="ru-RU" sz="2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приказ образовательной организации о создании отряда ЮИД;</a:t>
            </a:r>
          </a:p>
          <a:p>
            <a:pPr marL="342900" lvl="0" indent="-342900" algn="just">
              <a:buFontTx/>
              <a:buChar char="-"/>
            </a:pPr>
            <a:r>
              <a:rPr lang="ru-RU" sz="2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положение об отряде ЮИД;</a:t>
            </a:r>
          </a:p>
          <a:p>
            <a:pPr marL="342900" lvl="0" indent="-342900" algn="just">
              <a:buFontTx/>
              <a:buChar char="-"/>
            </a:pPr>
            <a:r>
              <a:rPr lang="ru-RU" sz="2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паспорт отряда ЮИД;</a:t>
            </a:r>
          </a:p>
          <a:p>
            <a:pPr marL="342900" lvl="0" indent="-342900" algn="just">
              <a:buFontTx/>
              <a:buChar char="-"/>
            </a:pPr>
            <a:r>
              <a:rPr lang="ru-RU" sz="2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план работы отряда ЮИД на учебный год;</a:t>
            </a:r>
          </a:p>
          <a:p>
            <a:pPr marL="342900" lvl="0" indent="-342900" algn="just">
              <a:buFontTx/>
              <a:buChar char="-"/>
            </a:pPr>
            <a:r>
              <a:rPr lang="ru-RU" sz="2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рабочая учебная программа обучения участников отряда ЮИД;</a:t>
            </a:r>
          </a:p>
          <a:p>
            <a:pPr marL="342900" lvl="0" indent="-342900" algn="just">
              <a:buFontTx/>
              <a:buChar char="-"/>
            </a:pPr>
            <a:r>
              <a:rPr lang="ru-RU" sz="2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план работы по профилактике ДДТТ в образовательной организации;</a:t>
            </a:r>
          </a:p>
          <a:p>
            <a:pPr marL="342900" lvl="0" indent="-342900" algn="just">
              <a:buFontTx/>
              <a:buChar char="-"/>
            </a:pPr>
            <a:r>
              <a:rPr lang="ru-RU" sz="2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портфолио отряда ЮИД</a:t>
            </a:r>
          </a:p>
        </p:txBody>
      </p:sp>
    </p:spTree>
    <p:extLst>
      <p:ext uri="{BB962C8B-B14F-4D97-AF65-F5344CB8AC3E}">
        <p14:creationId xmlns:p14="http://schemas.microsoft.com/office/powerpoint/2010/main" val="13890816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E6E95120-A25A-4EFD-B7EA-4BF13895FA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048" y="322198"/>
            <a:ext cx="2381250" cy="600075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8FEF537-7C09-459E-A1F7-442B8E750F17}"/>
              </a:ext>
            </a:extLst>
          </p:cNvPr>
          <p:cNvSpPr txBox="1"/>
          <p:nvPr/>
        </p:nvSpPr>
        <p:spPr>
          <a:xfrm>
            <a:off x="2500298" y="357166"/>
            <a:ext cx="6286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cs typeface="Arial" pitchFamily="34" charset="0"/>
              </a:rPr>
              <a:t>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A437DD5-E014-493C-9C71-A712E7611907}"/>
              </a:ext>
            </a:extLst>
          </p:cNvPr>
          <p:cNvSpPr/>
          <p:nvPr/>
        </p:nvSpPr>
        <p:spPr>
          <a:xfrm>
            <a:off x="1928794" y="2357430"/>
            <a:ext cx="675800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>
                <a:solidFill>
                  <a:srgbClr val="00B0F0"/>
                </a:solidFill>
              </a:rPr>
              <a:t> </a:t>
            </a:r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39752" y="980728"/>
            <a:ext cx="655272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Структура отряда ЮИД </a:t>
            </a:r>
          </a:p>
          <a:p>
            <a:pPr lvl="0" algn="ctr"/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457200" lvl="0" indent="-457200" algn="just">
              <a:buAutoNum type="arabicPlain"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ступень - «Юный инспектор движения» (6-9 лет);</a:t>
            </a:r>
          </a:p>
          <a:p>
            <a:pPr marL="457200" lvl="0" indent="-457200" algn="just">
              <a:buAutoNum type="arabicPlain"/>
            </a:pP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457200" lvl="0" indent="-457200" algn="just">
              <a:buAutoNum type="arabicPlain"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ступень «Лидер ЮИД» (10-12 лет);</a:t>
            </a:r>
          </a:p>
          <a:p>
            <a:pPr marL="457200" lvl="0" indent="-457200" algn="just">
              <a:buAutoNum type="arabicPlain"/>
            </a:pP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457200" lvl="0" indent="-457200" algn="just">
              <a:buAutoNum type="arabicPlain"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ступень «Волонтер ЮИД» (13-14 лет);</a:t>
            </a:r>
          </a:p>
          <a:p>
            <a:pPr marL="457200" lvl="0" indent="-457200" algn="just">
              <a:buAutoNum type="arabicPlain"/>
            </a:pP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457200" lvl="0" indent="-457200" algn="just">
              <a:buAutoNum type="arabicPlain"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ступень «Наставник ЮИД» (15-16 лет);</a:t>
            </a:r>
          </a:p>
          <a:p>
            <a:pPr marL="457200" lvl="0" indent="-457200" algn="just">
              <a:buAutoNum type="arabicPlain"/>
            </a:pP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457200" lvl="0" indent="-457200" algn="just">
              <a:buAutoNum type="arabicPlain"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ступень «Профессия ЮИД» (17-18 лет)</a:t>
            </a:r>
          </a:p>
          <a:p>
            <a:pPr marL="457200" lvl="0" indent="-457200" algn="just">
              <a:buAutoNum type="arabicPlain"/>
            </a:pP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7869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1473</TotalTime>
  <Words>692</Words>
  <Application>Microsoft Office PowerPoint</Application>
  <PresentationFormat>Экран (4:3)</PresentationFormat>
  <Paragraphs>116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Светлана Юрьевна</dc:creator>
  <cp:lastModifiedBy>Светлана Архипова</cp:lastModifiedBy>
  <cp:revision>116</cp:revision>
  <dcterms:created xsi:type="dcterms:W3CDTF">2019-09-25T10:47:41Z</dcterms:created>
  <dcterms:modified xsi:type="dcterms:W3CDTF">2022-03-11T07:49:09Z</dcterms:modified>
</cp:coreProperties>
</file>